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314" r:id="rId4"/>
    <p:sldId id="348" r:id="rId5"/>
    <p:sldId id="349" r:id="rId6"/>
    <p:sldId id="375" r:id="rId7"/>
    <p:sldId id="376" r:id="rId8"/>
    <p:sldId id="377" r:id="rId9"/>
    <p:sldId id="350" r:id="rId10"/>
    <p:sldId id="378" r:id="rId11"/>
    <p:sldId id="351" r:id="rId12"/>
    <p:sldId id="352" r:id="rId13"/>
    <p:sldId id="353" r:id="rId14"/>
    <p:sldId id="354" r:id="rId15"/>
    <p:sldId id="355" r:id="rId16"/>
    <p:sldId id="356" r:id="rId17"/>
    <p:sldId id="357" r:id="rId18"/>
    <p:sldId id="358" r:id="rId19"/>
    <p:sldId id="379" r:id="rId20"/>
    <p:sldId id="359" r:id="rId21"/>
    <p:sldId id="360" r:id="rId22"/>
    <p:sldId id="361" r:id="rId23"/>
    <p:sldId id="3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CF1AB2-1976-4502-BF36-3FF5EA218861}" styleName="Средний стиль 4 — акцент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1549" autoAdjust="0"/>
  </p:normalViewPr>
  <p:slideViewPr>
    <p:cSldViewPr snapToGrid="0">
      <p:cViewPr varScale="1">
        <p:scale>
          <a:sx n="44" d="100"/>
          <a:sy n="44" d="100"/>
        </p:scale>
        <p:origin x="211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33066-CDA2-4A15-A30B-FCAFBFB95445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C4881-C061-4983-AA04-792181136A6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589221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2186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668957-F0EA-91FB-AC68-DDE5B367E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6E1D23C9-E4EA-8026-0891-9CB440B02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4018A362-3CEA-CF44-8838-FA93C44C3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8A5AD5-F7BA-1013-7E2C-9BBFF25C29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18874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364247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9043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2300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63448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898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0931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13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57105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3785F7-D860-D9BA-98C0-57CDF8C25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3BEF5C8-C655-D2D3-BB99-D1A9E2C953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C00530F-32C5-FBD5-3BDA-8E632488F1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8BAADEF-DFB4-29AD-BFC1-81DA63F50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355373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8852F-78E8-42E0-81FC-E01F380B8E2B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9104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5406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198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694816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41392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772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85803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5213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BB5AE-D59D-1AA6-F423-A0741D5960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5CCFD3A-FA9A-9784-E1D3-24B93B0DEB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5C4E824-77CB-4BA3-DC03-1DFDB0D303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4484440-43C3-B6E6-B273-07F8879D45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0586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390D3F-C979-F9FF-355C-BC365A0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D00D0030-A25C-9BCE-2EDF-6B8D3371F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30FC6BA-3004-F3EC-A0E3-601CD7128A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A81BE60-C98F-D907-DF68-934F573D9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275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40358-F0C0-932B-B194-06416CE30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9BB0DCF-0467-F0B7-C2A9-17CB5F019F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AC393BB6-2465-C96F-D3D7-EBAB2E9822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C6C4601-8FEE-9B56-AB7B-C9A6F73868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48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C4881-C061-4983-AA04-792181136A65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0749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074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066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996127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1796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56524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33834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7469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1343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3189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826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44813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15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7578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7093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0629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8066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8831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C8B72AB-2D06-4F13-9CBC-2F69B54E9758}" type="datetimeFigureOut">
              <a:rPr lang="ru-RU" smtClean="0"/>
              <a:t>12.11.2025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A2448B8-4EEB-4BD7-A05D-D1C2D73CA30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38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19FB43-E929-7026-48B6-A5D4E4D5FF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Безопасность API и клиентских компонентов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67E1918-33A7-2CA1-F622-1608BEDC20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Лекция №9</a:t>
            </a:r>
          </a:p>
          <a:p>
            <a:r>
              <a:rPr lang="ru-RU"/>
              <a:t>Дисциплина: </a:t>
            </a:r>
            <a:r>
              <a:rPr lang="ru-RU" dirty="0"/>
              <a:t>Информационная безопасность</a:t>
            </a:r>
          </a:p>
          <a:p>
            <a:r>
              <a:rPr lang="ru-RU" dirty="0"/>
              <a:t>Преподаватель: Маркина Татьяна Анатольевна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17312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B1E95-99C1-F7FE-82DC-C96B7CEBE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A3CABB-773F-6269-52D2-B8E3A229C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76250"/>
            <a:ext cx="10131425" cy="1456267"/>
          </a:xfrm>
        </p:spPr>
        <p:txBody>
          <a:bodyPr/>
          <a:lstStyle/>
          <a:p>
            <a:r>
              <a:rPr lang="en-US" dirty="0"/>
              <a:t>Broken Authentication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99441A-2842-3B14-5FE6-98B51635C617}"/>
              </a:ext>
            </a:extLst>
          </p:cNvPr>
          <p:cNvSpPr txBox="1"/>
          <p:nvPr/>
        </p:nvSpPr>
        <p:spPr>
          <a:xfrm>
            <a:off x="1047749" y="1761500"/>
            <a:ext cx="10302875" cy="840230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ru-RU" dirty="0"/>
              <a:t>-- УЯЗВИМАЯ СХЕМА БАЗЫ ДАННЫХ</a:t>
            </a:r>
          </a:p>
          <a:p>
            <a:r>
              <a:rPr lang="ru-RU" dirty="0"/>
              <a:t>CREATE TABLE </a:t>
            </a:r>
            <a:r>
              <a:rPr lang="ru-RU" dirty="0" err="1"/>
              <a:t>users</a:t>
            </a:r>
            <a:r>
              <a:rPr lang="ru-RU" dirty="0"/>
              <a:t> (</a:t>
            </a:r>
          </a:p>
          <a:p>
            <a:r>
              <a:rPr lang="ru-RU" dirty="0"/>
              <a:t>    </a:t>
            </a:r>
            <a:r>
              <a:rPr lang="ru-RU" dirty="0" err="1"/>
              <a:t>id</a:t>
            </a:r>
            <a:r>
              <a:rPr lang="ru-RU" dirty="0"/>
              <a:t> INT PRIMARY KEY IDENTITY(1,1),</a:t>
            </a:r>
          </a:p>
          <a:p>
            <a:r>
              <a:rPr lang="ru-RU" dirty="0"/>
              <a:t>    </a:t>
            </a:r>
            <a:r>
              <a:rPr lang="ru-RU" dirty="0" err="1"/>
              <a:t>email</a:t>
            </a:r>
            <a:r>
              <a:rPr lang="ru-RU" dirty="0"/>
              <a:t> VARCHAR(255) NOT NULL,</a:t>
            </a:r>
          </a:p>
          <a:p>
            <a:r>
              <a:rPr lang="ru-RU" dirty="0"/>
              <a:t>    -- Пароли в </a:t>
            </a:r>
            <a:r>
              <a:rPr lang="ru-RU" dirty="0" err="1"/>
              <a:t>plain</a:t>
            </a:r>
            <a:r>
              <a:rPr lang="ru-RU" dirty="0"/>
              <a:t> </a:t>
            </a:r>
            <a:r>
              <a:rPr lang="ru-RU" dirty="0" err="1"/>
              <a:t>text</a:t>
            </a:r>
            <a:r>
              <a:rPr lang="ru-RU" dirty="0"/>
              <a:t>!</a:t>
            </a:r>
          </a:p>
          <a:p>
            <a:r>
              <a:rPr lang="ru-RU" dirty="0"/>
              <a:t>    </a:t>
            </a:r>
            <a:r>
              <a:rPr lang="ru-RU" dirty="0" err="1"/>
              <a:t>password_hash</a:t>
            </a:r>
            <a:r>
              <a:rPr lang="ru-RU" dirty="0"/>
              <a:t> VARCHAR(255) NOT NULL,</a:t>
            </a:r>
          </a:p>
          <a:p>
            <a:r>
              <a:rPr lang="ru-RU" dirty="0"/>
              <a:t>    </a:t>
            </a:r>
            <a:r>
              <a:rPr lang="ru-RU" dirty="0" err="1"/>
              <a:t>role</a:t>
            </a:r>
            <a:r>
              <a:rPr lang="ru-RU" dirty="0"/>
              <a:t> VARCHAR(50) DEFAULT '</a:t>
            </a:r>
            <a:r>
              <a:rPr lang="ru-RU" dirty="0" err="1"/>
              <a:t>user</a:t>
            </a:r>
            <a:r>
              <a:rPr lang="ru-RU" dirty="0"/>
              <a:t>',</a:t>
            </a:r>
          </a:p>
          <a:p>
            <a:r>
              <a:rPr lang="ru-RU" dirty="0"/>
              <a:t>    </a:t>
            </a:r>
            <a:r>
              <a:rPr lang="ru-RU" dirty="0" err="1"/>
              <a:t>created_at</a:t>
            </a:r>
            <a:r>
              <a:rPr lang="ru-RU" dirty="0"/>
              <a:t> DATETIME DEFAULT GETDATE()</a:t>
            </a:r>
          </a:p>
          <a:p>
            <a:r>
              <a:rPr lang="ru-RU" dirty="0"/>
              <a:t>);</a:t>
            </a:r>
          </a:p>
          <a:p>
            <a:endParaRPr lang="ru-RU" dirty="0"/>
          </a:p>
          <a:p>
            <a:r>
              <a:rPr lang="ru-RU" dirty="0"/>
              <a:t>-- Нет индексов для поиска</a:t>
            </a:r>
          </a:p>
          <a:p>
            <a:r>
              <a:rPr lang="ru-RU" dirty="0"/>
              <a:t>CREATE TABLE </a:t>
            </a:r>
            <a:r>
              <a:rPr lang="ru-RU" dirty="0" err="1"/>
              <a:t>password_resets</a:t>
            </a:r>
            <a:r>
              <a:rPr lang="ru-RU" dirty="0"/>
              <a:t> (</a:t>
            </a:r>
          </a:p>
          <a:p>
            <a:r>
              <a:rPr lang="ru-RU" dirty="0"/>
              <a:t>    </a:t>
            </a:r>
            <a:r>
              <a:rPr lang="ru-RU" dirty="0" err="1"/>
              <a:t>id</a:t>
            </a:r>
            <a:r>
              <a:rPr lang="ru-RU" dirty="0"/>
              <a:t> INT PRIMARY KEY IDENTITY(1,1),</a:t>
            </a:r>
          </a:p>
          <a:p>
            <a:r>
              <a:rPr lang="ru-RU" dirty="0"/>
              <a:t>    </a:t>
            </a:r>
            <a:r>
              <a:rPr lang="ru-RU" dirty="0" err="1"/>
              <a:t>user_id</a:t>
            </a:r>
            <a:r>
              <a:rPr lang="ru-RU" dirty="0"/>
              <a:t> INT NOT NULL,</a:t>
            </a:r>
          </a:p>
          <a:p>
            <a:r>
              <a:rPr lang="ru-RU" dirty="0"/>
              <a:t>    </a:t>
            </a:r>
            <a:r>
              <a:rPr lang="ru-RU" dirty="0" err="1"/>
              <a:t>token</a:t>
            </a:r>
            <a:r>
              <a:rPr lang="ru-RU" dirty="0"/>
              <a:t> VARCHAR(255) NOT NULL,</a:t>
            </a:r>
          </a:p>
          <a:p>
            <a:r>
              <a:rPr lang="ru-RU" dirty="0"/>
              <a:t>    -- Нет </a:t>
            </a:r>
            <a:r>
              <a:rPr lang="ru-RU" dirty="0" err="1"/>
              <a:t>expiration</a:t>
            </a:r>
            <a:r>
              <a:rPr lang="ru-RU" dirty="0"/>
              <a:t> </a:t>
            </a:r>
            <a:r>
              <a:rPr lang="ru-RU" dirty="0" err="1"/>
              <a:t>timestamp</a:t>
            </a:r>
            <a:r>
              <a:rPr lang="ru-RU" dirty="0"/>
              <a:t>!</a:t>
            </a:r>
          </a:p>
          <a:p>
            <a:r>
              <a:rPr lang="ru-RU" dirty="0"/>
              <a:t>    </a:t>
            </a:r>
            <a:r>
              <a:rPr lang="ru-RU" dirty="0" err="1"/>
              <a:t>created_at</a:t>
            </a:r>
            <a:r>
              <a:rPr lang="ru-RU" dirty="0"/>
              <a:t> DATETIME DEFAULT GETDATE()</a:t>
            </a:r>
          </a:p>
          <a:p>
            <a:r>
              <a:rPr lang="ru-RU" dirty="0"/>
              <a:t>);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r>
              <a:rPr lang="ru-RU" dirty="0"/>
              <a:t>-- Уязвимые </a:t>
            </a:r>
            <a:r>
              <a:rPr lang="ru-RU" dirty="0" err="1"/>
              <a:t>stored</a:t>
            </a:r>
            <a:r>
              <a:rPr lang="ru-RU" dirty="0"/>
              <a:t> </a:t>
            </a:r>
            <a:r>
              <a:rPr lang="ru-RU" dirty="0" err="1"/>
              <a:t>procedures</a:t>
            </a:r>
            <a:endParaRPr lang="ru-RU" dirty="0"/>
          </a:p>
          <a:p>
            <a:r>
              <a:rPr lang="ru-RU" dirty="0"/>
              <a:t>CREATE PROCEDURE </a:t>
            </a:r>
            <a:r>
              <a:rPr lang="ru-RU" dirty="0" err="1"/>
              <a:t>sp_get_user_by_email</a:t>
            </a:r>
            <a:endParaRPr lang="ru-RU" dirty="0"/>
          </a:p>
          <a:p>
            <a:r>
              <a:rPr lang="ru-RU" dirty="0"/>
              <a:t>    @email VARCHAR(255)</a:t>
            </a:r>
          </a:p>
          <a:p>
            <a:r>
              <a:rPr lang="ru-RU" dirty="0"/>
              <a:t>AS</a:t>
            </a:r>
          </a:p>
          <a:p>
            <a:r>
              <a:rPr lang="ru-RU" dirty="0"/>
              <a:t>BEGIN</a:t>
            </a:r>
          </a:p>
          <a:p>
            <a:r>
              <a:rPr lang="ru-RU" dirty="0"/>
              <a:t>    -- SQL </a:t>
            </a:r>
            <a:r>
              <a:rPr lang="ru-RU" dirty="0" err="1"/>
              <a:t>Injection</a:t>
            </a:r>
            <a:r>
              <a:rPr lang="ru-RU" dirty="0"/>
              <a:t> уязвимость</a:t>
            </a:r>
          </a:p>
          <a:p>
            <a:r>
              <a:rPr lang="ru-RU" dirty="0"/>
              <a:t>    DECLARE @sql NVARCHAR(MAX);</a:t>
            </a:r>
          </a:p>
          <a:p>
            <a:r>
              <a:rPr lang="ru-RU" dirty="0"/>
              <a:t>    SET @sql = 'SELECT * FROM </a:t>
            </a:r>
            <a:r>
              <a:rPr lang="ru-RU" dirty="0" err="1"/>
              <a:t>users</a:t>
            </a:r>
            <a:r>
              <a:rPr lang="ru-RU" dirty="0"/>
              <a:t> WHERE </a:t>
            </a:r>
            <a:r>
              <a:rPr lang="ru-RU" dirty="0" err="1"/>
              <a:t>email</a:t>
            </a:r>
            <a:r>
              <a:rPr lang="ru-RU" dirty="0"/>
              <a:t> = ''' + @email + '''';</a:t>
            </a:r>
          </a:p>
          <a:p>
            <a:r>
              <a:rPr lang="ru-RU" dirty="0"/>
              <a:t>    EXEC </a:t>
            </a:r>
            <a:r>
              <a:rPr lang="ru-RU" dirty="0" err="1"/>
              <a:t>sp_executesql</a:t>
            </a:r>
            <a:r>
              <a:rPr lang="ru-RU" dirty="0"/>
              <a:t> @sql;</a:t>
            </a:r>
          </a:p>
          <a:p>
            <a:r>
              <a:rPr lang="ru-RU" dirty="0"/>
              <a:t>END;</a:t>
            </a:r>
          </a:p>
        </p:txBody>
      </p:sp>
    </p:spTree>
    <p:extLst>
      <p:ext uri="{BB962C8B-B14F-4D97-AF65-F5344CB8AC3E}">
        <p14:creationId xmlns:p14="http://schemas.microsoft.com/office/powerpoint/2010/main" val="244114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6CC190-6280-9D3F-5AD5-9F50609F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099FE0-85FB-1C91-F5E2-D0E08A34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Mass Assignment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B3BAB5-ACC1-729B-80DC-76A49450972F}"/>
              </a:ext>
            </a:extLst>
          </p:cNvPr>
          <p:cNvSpPr txBox="1"/>
          <p:nvPr/>
        </p:nvSpPr>
        <p:spPr>
          <a:xfrm>
            <a:off x="685801" y="1703859"/>
            <a:ext cx="10820398" cy="10079682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ru-RU" sz="1100" dirty="0"/>
              <a:t>// УЯЗВИМЫЙ КОНТРОЛЛЕР - Mass </a:t>
            </a:r>
            <a:r>
              <a:rPr lang="ru-RU" sz="1100" dirty="0" err="1"/>
              <a:t>Assignment</a:t>
            </a:r>
            <a:r>
              <a:rPr lang="ru-RU" sz="1100" dirty="0"/>
              <a:t> в Spring</a:t>
            </a:r>
          </a:p>
          <a:p>
            <a:r>
              <a:rPr lang="ru-RU" sz="1100" dirty="0"/>
              <a:t>@RestController</a:t>
            </a:r>
          </a:p>
          <a:p>
            <a:r>
              <a:rPr lang="ru-RU" sz="1100" dirty="0"/>
              <a:t>@RequestMapping("/api/users")</a:t>
            </a:r>
          </a:p>
          <a:p>
            <a:r>
              <a:rPr lang="ru-RU" sz="1100" dirty="0" err="1"/>
              <a:t>public</a:t>
            </a:r>
            <a:r>
              <a:rPr lang="ru-RU" sz="1100" dirty="0"/>
              <a:t> </a:t>
            </a:r>
            <a:r>
              <a:rPr lang="ru-RU" sz="1100" dirty="0" err="1"/>
              <a:t>class</a:t>
            </a:r>
            <a:r>
              <a:rPr lang="ru-RU" sz="1100" dirty="0"/>
              <a:t> </a:t>
            </a:r>
            <a:r>
              <a:rPr lang="ru-RU" sz="1100" dirty="0" err="1"/>
              <a:t>VulnerableUserController</a:t>
            </a:r>
            <a:r>
              <a:rPr lang="ru-RU" sz="1100" dirty="0"/>
              <a:t> {</a:t>
            </a:r>
          </a:p>
          <a:p>
            <a:r>
              <a:rPr lang="ru-RU" sz="1100" dirty="0"/>
              <a:t>    </a:t>
            </a:r>
          </a:p>
          <a:p>
            <a:r>
              <a:rPr lang="ru-RU" sz="1100" dirty="0"/>
              <a:t>    @Autowired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private</a:t>
            </a:r>
            <a:r>
              <a:rPr lang="ru-RU" sz="1100" dirty="0"/>
              <a:t> </a:t>
            </a:r>
            <a:r>
              <a:rPr lang="ru-RU" sz="1100" dirty="0" err="1"/>
              <a:t>UserRepository</a:t>
            </a:r>
            <a:r>
              <a:rPr lang="ru-RU" sz="1100" dirty="0"/>
              <a:t> </a:t>
            </a:r>
            <a:r>
              <a:rPr lang="ru-RU" sz="1100" dirty="0" err="1"/>
              <a:t>userRepository</a:t>
            </a:r>
            <a:r>
              <a:rPr lang="ru-RU" sz="1100" dirty="0"/>
              <a:t>;</a:t>
            </a:r>
          </a:p>
          <a:p>
            <a:r>
              <a:rPr lang="ru-RU" sz="1100" dirty="0"/>
              <a:t>    </a:t>
            </a:r>
          </a:p>
          <a:p>
            <a:r>
              <a:rPr lang="ru-RU" sz="1100" dirty="0"/>
              <a:t>    // УЯЗВИМЫЙ МЕТОД СОЗДАНИЯ ПОЛЬЗОВАТЕЛЯ</a:t>
            </a:r>
          </a:p>
          <a:p>
            <a:r>
              <a:rPr lang="ru-RU" sz="1100" dirty="0"/>
              <a:t>    @PostMapping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public</a:t>
            </a:r>
            <a:r>
              <a:rPr lang="ru-RU" sz="1100" dirty="0"/>
              <a:t> </a:t>
            </a:r>
            <a:r>
              <a:rPr lang="ru-RU" sz="1100" dirty="0" err="1"/>
              <a:t>ResponseEntity</a:t>
            </a:r>
            <a:r>
              <a:rPr lang="ru-RU" sz="1100" dirty="0"/>
              <a:t>&lt;User&gt; </a:t>
            </a:r>
            <a:r>
              <a:rPr lang="ru-RU" sz="1100" dirty="0" err="1"/>
              <a:t>createUser</a:t>
            </a:r>
            <a:r>
              <a:rPr lang="ru-RU" sz="1100" dirty="0"/>
              <a:t>(@RequestBody User </a:t>
            </a:r>
            <a:r>
              <a:rPr lang="ru-RU" sz="1100" dirty="0" err="1"/>
              <a:t>user</a:t>
            </a:r>
            <a:r>
              <a:rPr lang="ru-RU" sz="1100" dirty="0"/>
              <a:t>) {</a:t>
            </a:r>
          </a:p>
          <a:p>
            <a:r>
              <a:rPr lang="ru-RU" sz="1100" dirty="0"/>
              <a:t>        // КРИТИЧЕСКАЯ УЯЗВИМОСТЬ: сохраняем объект напрямую из запроса</a:t>
            </a:r>
          </a:p>
          <a:p>
            <a:r>
              <a:rPr lang="ru-RU" sz="1100" dirty="0"/>
              <a:t>        User </a:t>
            </a:r>
            <a:r>
              <a:rPr lang="ru-RU" sz="1100" dirty="0" err="1"/>
              <a:t>savedUser</a:t>
            </a:r>
            <a:r>
              <a:rPr lang="ru-RU" sz="1100" dirty="0"/>
              <a:t> = </a:t>
            </a:r>
            <a:r>
              <a:rPr lang="ru-RU" sz="1100" dirty="0" err="1"/>
              <a:t>userRepository.save</a:t>
            </a:r>
            <a:r>
              <a:rPr lang="ru-RU" sz="1100" dirty="0"/>
              <a:t>(</a:t>
            </a:r>
            <a:r>
              <a:rPr lang="ru-RU" sz="1100" dirty="0" err="1"/>
              <a:t>user</a:t>
            </a:r>
            <a:r>
              <a:rPr lang="ru-RU" sz="1100" dirty="0"/>
              <a:t>);</a:t>
            </a:r>
          </a:p>
          <a:p>
            <a:r>
              <a:rPr lang="ru-RU" sz="1100" dirty="0"/>
              <a:t>        </a:t>
            </a:r>
          </a:p>
          <a:p>
            <a:r>
              <a:rPr lang="ru-RU" sz="1100" dirty="0"/>
              <a:t>        </a:t>
            </a:r>
            <a:r>
              <a:rPr lang="ru-RU" sz="1100" dirty="0" err="1"/>
              <a:t>return</a:t>
            </a:r>
            <a:r>
              <a:rPr lang="ru-RU" sz="1100" dirty="0"/>
              <a:t> </a:t>
            </a:r>
            <a:r>
              <a:rPr lang="ru-RU" sz="1100" dirty="0" err="1"/>
              <a:t>ResponseEntity.status</a:t>
            </a:r>
            <a:r>
              <a:rPr lang="ru-RU" sz="1100" dirty="0"/>
              <a:t>(201).</a:t>
            </a:r>
            <a:r>
              <a:rPr lang="ru-RU" sz="1100" dirty="0" err="1"/>
              <a:t>body</a:t>
            </a:r>
            <a:r>
              <a:rPr lang="ru-RU" sz="1100" dirty="0"/>
              <a:t>(</a:t>
            </a:r>
            <a:r>
              <a:rPr lang="ru-RU" sz="1100" dirty="0" err="1"/>
              <a:t>savedUser</a:t>
            </a:r>
            <a:r>
              <a:rPr lang="ru-RU" sz="1100" dirty="0"/>
              <a:t>);</a:t>
            </a:r>
          </a:p>
          <a:p>
            <a:r>
              <a:rPr lang="ru-RU" sz="1100" dirty="0"/>
              <a:t>    }</a:t>
            </a:r>
          </a:p>
          <a:p>
            <a:r>
              <a:rPr lang="ru-RU" sz="1100" dirty="0"/>
              <a:t>    </a:t>
            </a:r>
          </a:p>
          <a:p>
            <a:r>
              <a:rPr lang="ru-RU" sz="1100" dirty="0"/>
              <a:t>    // УЯЗВИМЫЙ МЕТОД ОБНОВЛЕНИЯ</a:t>
            </a:r>
          </a:p>
          <a:p>
            <a:r>
              <a:rPr lang="ru-RU" sz="1100" dirty="0"/>
              <a:t>    @PutMapping("/{id}")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public</a:t>
            </a:r>
            <a:r>
              <a:rPr lang="ru-RU" sz="1100" dirty="0"/>
              <a:t> </a:t>
            </a:r>
            <a:r>
              <a:rPr lang="ru-RU" sz="1100" dirty="0" err="1"/>
              <a:t>ResponseEntity</a:t>
            </a:r>
            <a:r>
              <a:rPr lang="ru-RU" sz="1100" dirty="0"/>
              <a:t>&lt;User&gt; </a:t>
            </a:r>
            <a:r>
              <a:rPr lang="ru-RU" sz="1100" dirty="0" err="1"/>
              <a:t>updateUser</a:t>
            </a:r>
            <a:r>
              <a:rPr lang="ru-RU" sz="1100" dirty="0"/>
              <a:t>(@PathVariable Long </a:t>
            </a:r>
            <a:r>
              <a:rPr lang="ru-RU" sz="1100" dirty="0" err="1"/>
              <a:t>id</a:t>
            </a:r>
            <a:r>
              <a:rPr lang="ru-RU" sz="1100" dirty="0"/>
              <a:t>, @RequestBody User </a:t>
            </a:r>
            <a:r>
              <a:rPr lang="ru-RU" sz="1100" dirty="0" err="1"/>
              <a:t>userDetails</a:t>
            </a:r>
            <a:r>
              <a:rPr lang="ru-RU" sz="1100" dirty="0"/>
              <a:t>) {</a:t>
            </a:r>
          </a:p>
          <a:p>
            <a:r>
              <a:rPr lang="ru-RU" sz="1100" dirty="0"/>
              <a:t>        User </a:t>
            </a:r>
            <a:r>
              <a:rPr lang="ru-RU" sz="1100" dirty="0" err="1"/>
              <a:t>user</a:t>
            </a:r>
            <a:r>
              <a:rPr lang="ru-RU" sz="1100" dirty="0"/>
              <a:t> = </a:t>
            </a:r>
            <a:r>
              <a:rPr lang="ru-RU" sz="1100" dirty="0" err="1"/>
              <a:t>userRepository.findById</a:t>
            </a:r>
            <a:r>
              <a:rPr lang="ru-RU" sz="1100" dirty="0"/>
              <a:t>(</a:t>
            </a:r>
            <a:r>
              <a:rPr lang="ru-RU" sz="1100" dirty="0" err="1"/>
              <a:t>id</a:t>
            </a:r>
            <a:r>
              <a:rPr lang="ru-RU" sz="1100" dirty="0"/>
              <a:t>)</a:t>
            </a:r>
          </a:p>
          <a:p>
            <a:r>
              <a:rPr lang="ru-RU" sz="1100" dirty="0"/>
              <a:t>            .</a:t>
            </a:r>
            <a:r>
              <a:rPr lang="ru-RU" sz="1100" dirty="0" err="1"/>
              <a:t>orElseThrow</a:t>
            </a:r>
            <a:r>
              <a:rPr lang="ru-RU" sz="1100" dirty="0"/>
              <a:t>(() -&gt; </a:t>
            </a:r>
            <a:r>
              <a:rPr lang="ru-RU" sz="1100" dirty="0" err="1"/>
              <a:t>new</a:t>
            </a:r>
            <a:r>
              <a:rPr lang="ru-RU" sz="1100" dirty="0"/>
              <a:t> </a:t>
            </a:r>
            <a:r>
              <a:rPr lang="ru-RU" sz="1100" dirty="0" err="1"/>
              <a:t>RuntimeException</a:t>
            </a:r>
            <a:r>
              <a:rPr lang="ru-RU" sz="1100" dirty="0"/>
              <a:t>("User </a:t>
            </a:r>
            <a:r>
              <a:rPr lang="ru-RU" sz="1100" dirty="0" err="1"/>
              <a:t>not</a:t>
            </a:r>
            <a:r>
              <a:rPr lang="ru-RU" sz="1100" dirty="0"/>
              <a:t> </a:t>
            </a:r>
            <a:r>
              <a:rPr lang="ru-RU" sz="1100" dirty="0" err="1"/>
              <a:t>found</a:t>
            </a:r>
            <a:r>
              <a:rPr lang="ru-RU" sz="1100" dirty="0"/>
              <a:t>"));</a:t>
            </a:r>
          </a:p>
          <a:p>
            <a:r>
              <a:rPr lang="ru-RU" sz="1100" dirty="0"/>
              <a:t>        </a:t>
            </a:r>
          </a:p>
          <a:p>
            <a:r>
              <a:rPr lang="ru-RU" sz="1100" dirty="0"/>
              <a:t>        // ОПАСНО: обновляем поля напрямую из запроса</a:t>
            </a:r>
          </a:p>
          <a:p>
            <a:r>
              <a:rPr lang="ru-RU" sz="1100" dirty="0"/>
              <a:t>        </a:t>
            </a:r>
            <a:r>
              <a:rPr lang="ru-RU" sz="1100" dirty="0" err="1"/>
              <a:t>user.setName</a:t>
            </a:r>
            <a:r>
              <a:rPr lang="ru-RU" sz="1100" dirty="0"/>
              <a:t>(</a:t>
            </a:r>
            <a:r>
              <a:rPr lang="ru-RU" sz="1100" dirty="0" err="1"/>
              <a:t>userDetails.getName</a:t>
            </a:r>
            <a:r>
              <a:rPr lang="ru-RU" sz="1100" dirty="0"/>
              <a:t>());</a:t>
            </a:r>
          </a:p>
          <a:p>
            <a:r>
              <a:rPr lang="ru-RU" sz="1100" dirty="0"/>
              <a:t>        </a:t>
            </a:r>
            <a:r>
              <a:rPr lang="ru-RU" sz="1100" dirty="0" err="1"/>
              <a:t>user.setEmail</a:t>
            </a:r>
            <a:r>
              <a:rPr lang="ru-RU" sz="1100" dirty="0"/>
              <a:t>(</a:t>
            </a:r>
            <a:r>
              <a:rPr lang="ru-RU" sz="1100" dirty="0" err="1"/>
              <a:t>userDetails.getEmail</a:t>
            </a:r>
            <a:r>
              <a:rPr lang="ru-RU" sz="1100" dirty="0"/>
              <a:t>());</a:t>
            </a:r>
          </a:p>
          <a:p>
            <a:r>
              <a:rPr lang="ru-RU" sz="1100" dirty="0"/>
              <a:t>        </a:t>
            </a:r>
            <a:r>
              <a:rPr lang="ru-RU" sz="1100" dirty="0" err="1"/>
              <a:t>user.setRole</a:t>
            </a:r>
            <a:r>
              <a:rPr lang="ru-RU" sz="1100" dirty="0"/>
              <a:t>(</a:t>
            </a:r>
            <a:r>
              <a:rPr lang="ru-RU" sz="1100" dirty="0" err="1"/>
              <a:t>userDetails.getRole</a:t>
            </a:r>
            <a:r>
              <a:rPr lang="ru-RU" sz="1100" dirty="0"/>
              <a:t>()); // Злоумышленник может стать админом!</a:t>
            </a:r>
          </a:p>
          <a:p>
            <a:r>
              <a:rPr lang="ru-RU" sz="1100" dirty="0"/>
              <a:t>        </a:t>
            </a:r>
            <a:r>
              <a:rPr lang="ru-RU" sz="1100" dirty="0" err="1"/>
              <a:t>user.setBalance</a:t>
            </a:r>
            <a:r>
              <a:rPr lang="ru-RU" sz="1100" dirty="0"/>
              <a:t>(</a:t>
            </a:r>
            <a:r>
              <a:rPr lang="ru-RU" sz="1100" dirty="0" err="1"/>
              <a:t>userDetails.getBalance</a:t>
            </a:r>
            <a:r>
              <a:rPr lang="ru-RU" sz="1100" dirty="0"/>
              <a:t>()); // Может установить любой баланс!</a:t>
            </a:r>
          </a:p>
          <a:p>
            <a:r>
              <a:rPr lang="ru-RU" sz="1100" dirty="0"/>
              <a:t>        </a:t>
            </a:r>
          </a:p>
          <a:p>
            <a:r>
              <a:rPr lang="ru-RU" sz="1100" dirty="0"/>
              <a:t>    </a:t>
            </a:r>
          </a:p>
          <a:p>
            <a:r>
              <a:rPr lang="ru-RU" sz="1100" dirty="0"/>
              <a:t>    </a:t>
            </a:r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endParaRPr lang="ru-RU" sz="1100" dirty="0"/>
          </a:p>
          <a:p>
            <a:r>
              <a:rPr lang="ru-RU" sz="1100" dirty="0"/>
              <a:t>User </a:t>
            </a:r>
            <a:r>
              <a:rPr lang="ru-RU" sz="1100" dirty="0" err="1"/>
              <a:t>updatedUser</a:t>
            </a:r>
            <a:r>
              <a:rPr lang="ru-RU" sz="1100" dirty="0"/>
              <a:t> = </a:t>
            </a:r>
            <a:r>
              <a:rPr lang="ru-RU" sz="1100" dirty="0" err="1"/>
              <a:t>userRepository.save</a:t>
            </a:r>
            <a:r>
              <a:rPr lang="ru-RU" sz="1100" dirty="0"/>
              <a:t>(</a:t>
            </a:r>
            <a:r>
              <a:rPr lang="ru-RU" sz="1100" dirty="0" err="1"/>
              <a:t>user</a:t>
            </a:r>
            <a:r>
              <a:rPr lang="ru-RU" sz="1100" dirty="0"/>
              <a:t>);</a:t>
            </a:r>
          </a:p>
          <a:p>
            <a:r>
              <a:rPr lang="ru-RU" sz="1100" dirty="0"/>
              <a:t>        </a:t>
            </a:r>
            <a:r>
              <a:rPr lang="ru-RU" sz="1100" dirty="0" err="1"/>
              <a:t>return</a:t>
            </a:r>
            <a:r>
              <a:rPr lang="ru-RU" sz="1100" dirty="0"/>
              <a:t> </a:t>
            </a:r>
            <a:r>
              <a:rPr lang="ru-RU" sz="1100" dirty="0" err="1"/>
              <a:t>ResponseEntity.ok</a:t>
            </a:r>
            <a:r>
              <a:rPr lang="ru-RU" sz="1100" dirty="0"/>
              <a:t>(</a:t>
            </a:r>
            <a:r>
              <a:rPr lang="ru-RU" sz="1100" dirty="0" err="1"/>
              <a:t>updatedUser</a:t>
            </a:r>
            <a:r>
              <a:rPr lang="ru-RU" sz="1100" dirty="0"/>
              <a:t>);</a:t>
            </a:r>
          </a:p>
          <a:p>
            <a:r>
              <a:rPr lang="ru-RU" sz="1100" dirty="0"/>
              <a:t>    }</a:t>
            </a:r>
          </a:p>
          <a:p>
            <a:r>
              <a:rPr lang="ru-RU" sz="1100" dirty="0"/>
              <a:t>}</a:t>
            </a:r>
          </a:p>
          <a:p>
            <a:endParaRPr lang="ru-RU" sz="1100" dirty="0"/>
          </a:p>
          <a:p>
            <a:endParaRPr lang="ru-RU" sz="1100" dirty="0"/>
          </a:p>
          <a:p>
            <a:r>
              <a:rPr lang="ru-RU" sz="1100" dirty="0"/>
              <a:t>// СУЩНОСТЬ User БЕЗ ЗАЩИТЫ</a:t>
            </a:r>
          </a:p>
          <a:p>
            <a:r>
              <a:rPr lang="ru-RU" sz="1100" dirty="0"/>
              <a:t>@Entity</a:t>
            </a:r>
          </a:p>
          <a:p>
            <a:r>
              <a:rPr lang="ru-RU" sz="1100" dirty="0"/>
              <a:t>@Table(name = "</a:t>
            </a:r>
            <a:r>
              <a:rPr lang="ru-RU" sz="1100" dirty="0" err="1"/>
              <a:t>users</a:t>
            </a:r>
            <a:r>
              <a:rPr lang="ru-RU" sz="1100" dirty="0"/>
              <a:t>")</a:t>
            </a:r>
          </a:p>
          <a:p>
            <a:r>
              <a:rPr lang="ru-RU" sz="1100" dirty="0" err="1"/>
              <a:t>public</a:t>
            </a:r>
            <a:r>
              <a:rPr lang="ru-RU" sz="1100" dirty="0"/>
              <a:t> </a:t>
            </a:r>
            <a:r>
              <a:rPr lang="ru-RU" sz="1100" dirty="0" err="1"/>
              <a:t>class</a:t>
            </a:r>
            <a:r>
              <a:rPr lang="ru-RU" sz="1100" dirty="0"/>
              <a:t> User {</a:t>
            </a:r>
          </a:p>
          <a:p>
            <a:r>
              <a:rPr lang="ru-RU" sz="1100" dirty="0"/>
              <a:t>    @Id</a:t>
            </a:r>
          </a:p>
          <a:p>
            <a:r>
              <a:rPr lang="ru-RU" sz="1100" dirty="0"/>
              <a:t>    @GeneratedValue(strategy = </a:t>
            </a:r>
            <a:r>
              <a:rPr lang="ru-RU" sz="1100" dirty="0" err="1"/>
              <a:t>GenerationType.IDENTITY</a:t>
            </a:r>
            <a:r>
              <a:rPr lang="ru-RU" sz="1100" dirty="0"/>
              <a:t>)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private</a:t>
            </a:r>
            <a:r>
              <a:rPr lang="ru-RU" sz="1100" dirty="0"/>
              <a:t> Long </a:t>
            </a:r>
            <a:r>
              <a:rPr lang="ru-RU" sz="1100" dirty="0" err="1"/>
              <a:t>id</a:t>
            </a:r>
            <a:r>
              <a:rPr lang="ru-RU" sz="1100" dirty="0"/>
              <a:t>;</a:t>
            </a:r>
          </a:p>
          <a:p>
            <a:r>
              <a:rPr lang="ru-RU" sz="1100" dirty="0"/>
              <a:t>    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private</a:t>
            </a:r>
            <a:r>
              <a:rPr lang="ru-RU" sz="1100" dirty="0"/>
              <a:t> </a:t>
            </a:r>
            <a:r>
              <a:rPr lang="ru-RU" sz="1100" dirty="0" err="1"/>
              <a:t>String</a:t>
            </a:r>
            <a:r>
              <a:rPr lang="ru-RU" sz="1100" dirty="0"/>
              <a:t> </a:t>
            </a:r>
            <a:r>
              <a:rPr lang="ru-RU" sz="1100" dirty="0" err="1"/>
              <a:t>name</a:t>
            </a:r>
            <a:r>
              <a:rPr lang="ru-RU" sz="1100" dirty="0"/>
              <a:t>;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private</a:t>
            </a:r>
            <a:r>
              <a:rPr lang="ru-RU" sz="1100" dirty="0"/>
              <a:t> </a:t>
            </a:r>
            <a:r>
              <a:rPr lang="ru-RU" sz="1100" dirty="0" err="1"/>
              <a:t>String</a:t>
            </a:r>
            <a:r>
              <a:rPr lang="ru-RU" sz="1100" dirty="0"/>
              <a:t> </a:t>
            </a:r>
            <a:r>
              <a:rPr lang="ru-RU" sz="1100" dirty="0" err="1"/>
              <a:t>email</a:t>
            </a:r>
            <a:r>
              <a:rPr lang="ru-RU" sz="1100" dirty="0"/>
              <a:t>;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private</a:t>
            </a:r>
            <a:r>
              <a:rPr lang="ru-RU" sz="1100" dirty="0"/>
              <a:t> </a:t>
            </a:r>
            <a:r>
              <a:rPr lang="ru-RU" sz="1100" dirty="0" err="1"/>
              <a:t>String</a:t>
            </a:r>
            <a:r>
              <a:rPr lang="ru-RU" sz="1100" dirty="0"/>
              <a:t> </a:t>
            </a:r>
            <a:r>
              <a:rPr lang="ru-RU" sz="1100" dirty="0" err="1"/>
              <a:t>password</a:t>
            </a:r>
            <a:r>
              <a:rPr lang="ru-RU" sz="1100" dirty="0"/>
              <a:t>;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private</a:t>
            </a:r>
            <a:r>
              <a:rPr lang="ru-RU" sz="1100" dirty="0"/>
              <a:t> </a:t>
            </a:r>
            <a:r>
              <a:rPr lang="ru-RU" sz="1100" dirty="0" err="1"/>
              <a:t>String</a:t>
            </a:r>
            <a:r>
              <a:rPr lang="ru-RU" sz="1100" dirty="0"/>
              <a:t> </a:t>
            </a:r>
            <a:r>
              <a:rPr lang="ru-RU" sz="1100" dirty="0" err="1"/>
              <a:t>role</a:t>
            </a:r>
            <a:r>
              <a:rPr lang="ru-RU" sz="1100" dirty="0"/>
              <a:t>; // Чувствительное поле!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private</a:t>
            </a:r>
            <a:r>
              <a:rPr lang="ru-RU" sz="1100" dirty="0"/>
              <a:t> Double </a:t>
            </a:r>
            <a:r>
              <a:rPr lang="ru-RU" sz="1100" dirty="0" err="1"/>
              <a:t>balance</a:t>
            </a:r>
            <a:r>
              <a:rPr lang="ru-RU" sz="1100" dirty="0"/>
              <a:t>; // Чувствительное поле!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private</a:t>
            </a:r>
            <a:r>
              <a:rPr lang="ru-RU" sz="1100" dirty="0"/>
              <a:t> </a:t>
            </a:r>
            <a:r>
              <a:rPr lang="ru-RU" sz="1100" dirty="0" err="1"/>
              <a:t>Boolean</a:t>
            </a:r>
            <a:r>
              <a:rPr lang="ru-RU" sz="1100" dirty="0"/>
              <a:t> </a:t>
            </a:r>
            <a:r>
              <a:rPr lang="ru-RU" sz="1100" dirty="0" err="1"/>
              <a:t>isAdmin</a:t>
            </a:r>
            <a:r>
              <a:rPr lang="ru-RU" sz="1100" dirty="0"/>
              <a:t>; // Чувствительное поле!</a:t>
            </a:r>
          </a:p>
          <a:p>
            <a:r>
              <a:rPr lang="ru-RU" sz="1100" dirty="0"/>
              <a:t>    </a:t>
            </a:r>
          </a:p>
          <a:p>
            <a:r>
              <a:rPr lang="ru-RU" sz="1100" dirty="0"/>
              <a:t>    // Геттеры и сеттеры для ВСЕХ полей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public</a:t>
            </a:r>
            <a:r>
              <a:rPr lang="ru-RU" sz="1100" dirty="0"/>
              <a:t> </a:t>
            </a:r>
            <a:r>
              <a:rPr lang="ru-RU" sz="1100" dirty="0" err="1"/>
              <a:t>String</a:t>
            </a:r>
            <a:r>
              <a:rPr lang="ru-RU" sz="1100" dirty="0"/>
              <a:t> </a:t>
            </a:r>
            <a:r>
              <a:rPr lang="ru-RU" sz="1100" dirty="0" err="1"/>
              <a:t>getRole</a:t>
            </a:r>
            <a:r>
              <a:rPr lang="ru-RU" sz="1100" dirty="0"/>
              <a:t>() { </a:t>
            </a:r>
            <a:r>
              <a:rPr lang="ru-RU" sz="1100" dirty="0" err="1"/>
              <a:t>return</a:t>
            </a:r>
            <a:r>
              <a:rPr lang="ru-RU" sz="1100" dirty="0"/>
              <a:t> </a:t>
            </a:r>
            <a:r>
              <a:rPr lang="ru-RU" sz="1100" dirty="0" err="1"/>
              <a:t>role</a:t>
            </a:r>
            <a:r>
              <a:rPr lang="ru-RU" sz="1100" dirty="0"/>
              <a:t>; }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public</a:t>
            </a:r>
            <a:r>
              <a:rPr lang="ru-RU" sz="1100" dirty="0"/>
              <a:t> </a:t>
            </a:r>
            <a:r>
              <a:rPr lang="ru-RU" sz="1100" dirty="0" err="1"/>
              <a:t>void</a:t>
            </a:r>
            <a:r>
              <a:rPr lang="ru-RU" sz="1100" dirty="0"/>
              <a:t> </a:t>
            </a:r>
            <a:r>
              <a:rPr lang="ru-RU" sz="1100" dirty="0" err="1"/>
              <a:t>setRole</a:t>
            </a:r>
            <a:r>
              <a:rPr lang="ru-RU" sz="1100" dirty="0"/>
              <a:t>(</a:t>
            </a:r>
            <a:r>
              <a:rPr lang="ru-RU" sz="1100" dirty="0" err="1"/>
              <a:t>String</a:t>
            </a:r>
            <a:r>
              <a:rPr lang="ru-RU" sz="1100" dirty="0"/>
              <a:t> </a:t>
            </a:r>
            <a:r>
              <a:rPr lang="ru-RU" sz="1100" dirty="0" err="1"/>
              <a:t>role</a:t>
            </a:r>
            <a:r>
              <a:rPr lang="ru-RU" sz="1100" dirty="0"/>
              <a:t>) { </a:t>
            </a:r>
            <a:r>
              <a:rPr lang="ru-RU" sz="1100" dirty="0" err="1"/>
              <a:t>this.role</a:t>
            </a:r>
            <a:r>
              <a:rPr lang="ru-RU" sz="1100" dirty="0"/>
              <a:t> = </a:t>
            </a:r>
            <a:r>
              <a:rPr lang="ru-RU" sz="1100" dirty="0" err="1"/>
              <a:t>role</a:t>
            </a:r>
            <a:r>
              <a:rPr lang="ru-RU" sz="1100" dirty="0"/>
              <a:t>; }</a:t>
            </a:r>
          </a:p>
          <a:p>
            <a:r>
              <a:rPr lang="ru-RU" sz="1100" dirty="0"/>
              <a:t>    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public</a:t>
            </a:r>
            <a:r>
              <a:rPr lang="ru-RU" sz="1100" dirty="0"/>
              <a:t> Double </a:t>
            </a:r>
            <a:r>
              <a:rPr lang="ru-RU" sz="1100" dirty="0" err="1"/>
              <a:t>getBalance</a:t>
            </a:r>
            <a:r>
              <a:rPr lang="ru-RU" sz="1100" dirty="0"/>
              <a:t>() { </a:t>
            </a:r>
            <a:r>
              <a:rPr lang="ru-RU" sz="1100" dirty="0" err="1"/>
              <a:t>return</a:t>
            </a:r>
            <a:r>
              <a:rPr lang="ru-RU" sz="1100" dirty="0"/>
              <a:t> </a:t>
            </a:r>
            <a:r>
              <a:rPr lang="ru-RU" sz="1100" dirty="0" err="1"/>
              <a:t>balance</a:t>
            </a:r>
            <a:r>
              <a:rPr lang="ru-RU" sz="1100" dirty="0"/>
              <a:t>; }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public</a:t>
            </a:r>
            <a:r>
              <a:rPr lang="ru-RU" sz="1100" dirty="0"/>
              <a:t> </a:t>
            </a:r>
            <a:r>
              <a:rPr lang="ru-RU" sz="1100" dirty="0" err="1"/>
              <a:t>void</a:t>
            </a:r>
            <a:r>
              <a:rPr lang="ru-RU" sz="1100" dirty="0"/>
              <a:t> </a:t>
            </a:r>
            <a:r>
              <a:rPr lang="ru-RU" sz="1100" dirty="0" err="1"/>
              <a:t>setBalance</a:t>
            </a:r>
            <a:r>
              <a:rPr lang="ru-RU" sz="1100" dirty="0"/>
              <a:t>(Double </a:t>
            </a:r>
            <a:r>
              <a:rPr lang="ru-RU" sz="1100" dirty="0" err="1"/>
              <a:t>balance</a:t>
            </a:r>
            <a:r>
              <a:rPr lang="ru-RU" sz="1100" dirty="0"/>
              <a:t>) { </a:t>
            </a:r>
            <a:r>
              <a:rPr lang="ru-RU" sz="1100" dirty="0" err="1"/>
              <a:t>this.balance</a:t>
            </a:r>
            <a:r>
              <a:rPr lang="ru-RU" sz="1100" dirty="0"/>
              <a:t> = </a:t>
            </a:r>
            <a:r>
              <a:rPr lang="ru-RU" sz="1100" dirty="0" err="1"/>
              <a:t>balance</a:t>
            </a:r>
            <a:r>
              <a:rPr lang="ru-RU" sz="1100" dirty="0"/>
              <a:t>; }</a:t>
            </a:r>
          </a:p>
          <a:p>
            <a:r>
              <a:rPr lang="ru-RU" sz="1100" dirty="0"/>
              <a:t>    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public</a:t>
            </a:r>
            <a:r>
              <a:rPr lang="ru-RU" sz="1100" dirty="0"/>
              <a:t> </a:t>
            </a:r>
            <a:r>
              <a:rPr lang="ru-RU" sz="1100" dirty="0" err="1"/>
              <a:t>Boolean</a:t>
            </a:r>
            <a:r>
              <a:rPr lang="ru-RU" sz="1100" dirty="0"/>
              <a:t> </a:t>
            </a:r>
            <a:r>
              <a:rPr lang="ru-RU" sz="1100" dirty="0" err="1"/>
              <a:t>getIsAdmin</a:t>
            </a:r>
            <a:r>
              <a:rPr lang="ru-RU" sz="1100" dirty="0"/>
              <a:t>() { </a:t>
            </a:r>
            <a:r>
              <a:rPr lang="ru-RU" sz="1100" dirty="0" err="1"/>
              <a:t>return</a:t>
            </a:r>
            <a:r>
              <a:rPr lang="ru-RU" sz="1100" dirty="0"/>
              <a:t> </a:t>
            </a:r>
            <a:r>
              <a:rPr lang="ru-RU" sz="1100" dirty="0" err="1"/>
              <a:t>isAdmin</a:t>
            </a:r>
            <a:r>
              <a:rPr lang="ru-RU" sz="1100" dirty="0"/>
              <a:t>; }</a:t>
            </a:r>
          </a:p>
          <a:p>
            <a:r>
              <a:rPr lang="ru-RU" sz="1100" dirty="0"/>
              <a:t>    </a:t>
            </a:r>
            <a:r>
              <a:rPr lang="ru-RU" sz="1100" dirty="0" err="1"/>
              <a:t>public</a:t>
            </a:r>
            <a:r>
              <a:rPr lang="ru-RU" sz="1100" dirty="0"/>
              <a:t> </a:t>
            </a:r>
            <a:r>
              <a:rPr lang="ru-RU" sz="1100" dirty="0" err="1"/>
              <a:t>void</a:t>
            </a:r>
            <a:r>
              <a:rPr lang="ru-RU" sz="1100" dirty="0"/>
              <a:t> </a:t>
            </a:r>
            <a:r>
              <a:rPr lang="ru-RU" sz="1100" dirty="0" err="1"/>
              <a:t>setIsAdmin</a:t>
            </a:r>
            <a:r>
              <a:rPr lang="ru-RU" sz="1100" dirty="0"/>
              <a:t>(</a:t>
            </a:r>
            <a:r>
              <a:rPr lang="ru-RU" sz="1100" dirty="0" err="1"/>
              <a:t>Boolean</a:t>
            </a:r>
            <a:r>
              <a:rPr lang="ru-RU" sz="1100" dirty="0"/>
              <a:t> </a:t>
            </a:r>
            <a:r>
              <a:rPr lang="ru-RU" sz="1100" dirty="0" err="1"/>
              <a:t>isAdmin</a:t>
            </a:r>
            <a:r>
              <a:rPr lang="ru-RU" sz="1100" dirty="0"/>
              <a:t>) { </a:t>
            </a:r>
            <a:r>
              <a:rPr lang="ru-RU" sz="1100" dirty="0" err="1"/>
              <a:t>this.isAdmin</a:t>
            </a:r>
            <a:r>
              <a:rPr lang="ru-RU" sz="1100" dirty="0"/>
              <a:t> = </a:t>
            </a:r>
            <a:r>
              <a:rPr lang="ru-RU" sz="1100" dirty="0" err="1"/>
              <a:t>isAdmin</a:t>
            </a:r>
            <a:r>
              <a:rPr lang="ru-RU" sz="1100" dirty="0"/>
              <a:t>; }</a:t>
            </a:r>
          </a:p>
          <a:p>
            <a:r>
              <a:rPr lang="ru-RU" sz="11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5730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AFA4ED-C7B2-5B03-62CC-F04248635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94CC79-BDC9-9F06-C437-4CD8A408E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API Gateway </a:t>
            </a:r>
            <a:r>
              <a:rPr lang="ru-RU" dirty="0"/>
              <a:t>как защита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AE1AC8C-C162-40E5-0E75-27F758EE69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9299"/>
            <a:ext cx="12192000" cy="51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95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6BAF3-3FD1-E6C1-8C0A-A9D70DB1D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A2C349-254C-5CF4-8285-83FC904D8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OpenAPI</a:t>
            </a:r>
            <a:r>
              <a:rPr lang="en-US" dirty="0"/>
              <a:t> </a:t>
            </a:r>
            <a:r>
              <a:rPr lang="ru-RU" dirty="0"/>
              <a:t>как контракт безопасности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FA518-6450-447F-CEEA-7C4F45D3E07E}"/>
              </a:ext>
            </a:extLst>
          </p:cNvPr>
          <p:cNvSpPr txBox="1"/>
          <p:nvPr/>
        </p:nvSpPr>
        <p:spPr>
          <a:xfrm>
            <a:off x="685801" y="1872654"/>
            <a:ext cx="11201399" cy="24098905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ru-RU" sz="1200" dirty="0"/>
              <a:t># </a:t>
            </a:r>
            <a:r>
              <a:rPr lang="ru-RU" sz="1200" dirty="0" err="1"/>
              <a:t>api-spec.yaml</a:t>
            </a:r>
            <a:endParaRPr lang="ru-RU" sz="1200" dirty="0"/>
          </a:p>
          <a:p>
            <a:r>
              <a:rPr lang="ru-RU" sz="1200" dirty="0" err="1"/>
              <a:t>openapi</a:t>
            </a:r>
            <a:r>
              <a:rPr lang="ru-RU" sz="1200" dirty="0"/>
              <a:t>: 3.0.0</a:t>
            </a:r>
          </a:p>
          <a:p>
            <a:r>
              <a:rPr lang="ru-RU" sz="1200" dirty="0" err="1"/>
              <a:t>info</a:t>
            </a:r>
            <a:r>
              <a:rPr lang="ru-RU" sz="1200" dirty="0"/>
              <a:t>:</a:t>
            </a:r>
          </a:p>
          <a:p>
            <a:r>
              <a:rPr lang="ru-RU" sz="1200" dirty="0"/>
              <a:t>  </a:t>
            </a:r>
            <a:r>
              <a:rPr lang="ru-RU" sz="1200" dirty="0" err="1"/>
              <a:t>title</a:t>
            </a:r>
            <a:r>
              <a:rPr lang="ru-RU" sz="1200" dirty="0"/>
              <a:t>: User API </a:t>
            </a:r>
            <a:r>
              <a:rPr lang="ru-RU" sz="1200" dirty="0" err="1"/>
              <a:t>with</a:t>
            </a:r>
            <a:r>
              <a:rPr lang="ru-RU" sz="1200" dirty="0"/>
              <a:t> </a:t>
            </a:r>
            <a:r>
              <a:rPr lang="ru-RU" sz="1200" dirty="0" err="1"/>
              <a:t>Injection</a:t>
            </a:r>
            <a:r>
              <a:rPr lang="ru-RU" sz="1200" dirty="0"/>
              <a:t> Protection</a:t>
            </a:r>
          </a:p>
          <a:p>
            <a:r>
              <a:rPr lang="ru-RU" sz="1200" dirty="0"/>
              <a:t>  </a:t>
            </a:r>
            <a:r>
              <a:rPr lang="ru-RU" sz="1200" dirty="0" err="1"/>
              <a:t>version</a:t>
            </a:r>
            <a:r>
              <a:rPr lang="ru-RU" sz="1200" dirty="0"/>
              <a:t>: 1.0.0</a:t>
            </a:r>
          </a:p>
          <a:p>
            <a:r>
              <a:rPr lang="ru-RU" sz="1200" dirty="0"/>
              <a:t>  </a:t>
            </a:r>
            <a:r>
              <a:rPr lang="ru-RU" sz="1200" dirty="0" err="1"/>
              <a:t>description</a:t>
            </a:r>
            <a:r>
              <a:rPr lang="ru-RU" sz="1200" dirty="0"/>
              <a:t>: |</a:t>
            </a:r>
          </a:p>
          <a:p>
            <a:r>
              <a:rPr lang="ru-RU" sz="1200" dirty="0"/>
              <a:t>    API с защитой от </a:t>
            </a:r>
            <a:r>
              <a:rPr lang="ru-RU" sz="1200" dirty="0" err="1"/>
              <a:t>injection</a:t>
            </a:r>
            <a:r>
              <a:rPr lang="ru-RU" sz="1200" dirty="0"/>
              <a:t> атак через валидацию </a:t>
            </a:r>
            <a:r>
              <a:rPr lang="ru-RU" sz="1200" dirty="0" err="1"/>
              <a:t>OpenAPI</a:t>
            </a:r>
            <a:endParaRPr lang="ru-RU" sz="1200" dirty="0"/>
          </a:p>
          <a:p>
            <a:endParaRPr lang="ru-RU" sz="1200" dirty="0"/>
          </a:p>
          <a:p>
            <a:r>
              <a:rPr lang="ru-RU" sz="1200" dirty="0" err="1"/>
              <a:t>servers</a:t>
            </a:r>
            <a:r>
              <a:rPr lang="ru-RU" sz="1200" dirty="0"/>
              <a:t>:</a:t>
            </a:r>
          </a:p>
          <a:p>
            <a:r>
              <a:rPr lang="ru-RU" sz="1200" dirty="0"/>
              <a:t>  - url: http://localhost:3000</a:t>
            </a:r>
          </a:p>
          <a:p>
            <a:r>
              <a:rPr lang="ru-RU" sz="1200" dirty="0"/>
              <a:t>    </a:t>
            </a:r>
            <a:r>
              <a:rPr lang="ru-RU" sz="1200" dirty="0" err="1"/>
              <a:t>description</a:t>
            </a:r>
            <a:r>
              <a:rPr lang="ru-RU" sz="1200" dirty="0"/>
              <a:t>: Local </a:t>
            </a:r>
            <a:r>
              <a:rPr lang="ru-RU" sz="1200" dirty="0" err="1"/>
              <a:t>server</a:t>
            </a:r>
            <a:endParaRPr lang="ru-RU" sz="1200" dirty="0"/>
          </a:p>
          <a:p>
            <a:endParaRPr lang="ru-RU" sz="1200" dirty="0"/>
          </a:p>
          <a:p>
            <a:r>
              <a:rPr lang="ru-RU" sz="1200" dirty="0" err="1"/>
              <a:t>paths</a:t>
            </a:r>
            <a:r>
              <a:rPr lang="ru-RU" sz="1200" dirty="0"/>
              <a:t>:</a:t>
            </a:r>
          </a:p>
          <a:p>
            <a:r>
              <a:rPr lang="ru-RU" sz="1200" dirty="0"/>
              <a:t>  # ЗАЩИЩЕННЫЙ ЭНДПОИНТ - строгая валидация параметров</a:t>
            </a:r>
          </a:p>
          <a:p>
            <a:r>
              <a:rPr lang="ru-RU" sz="1200" dirty="0"/>
              <a:t>  /</a:t>
            </a:r>
            <a:r>
              <a:rPr lang="ru-RU" sz="1200" dirty="0" err="1"/>
              <a:t>api</a:t>
            </a:r>
            <a:r>
              <a:rPr lang="ru-RU" sz="1200" dirty="0"/>
              <a:t>/</a:t>
            </a:r>
            <a:r>
              <a:rPr lang="ru-RU" sz="1200" dirty="0" err="1"/>
              <a:t>users</a:t>
            </a:r>
            <a:r>
              <a:rPr lang="ru-RU" sz="1200" dirty="0"/>
              <a:t>/{</a:t>
            </a:r>
            <a:r>
              <a:rPr lang="ru-RU" sz="1200" dirty="0" err="1"/>
              <a:t>userId</a:t>
            </a:r>
            <a:r>
              <a:rPr lang="ru-RU" sz="1200" dirty="0"/>
              <a:t>}:</a:t>
            </a:r>
          </a:p>
          <a:p>
            <a:r>
              <a:rPr lang="ru-RU" sz="1200" dirty="0"/>
              <a:t>    </a:t>
            </a:r>
            <a:r>
              <a:rPr lang="ru-RU" sz="1200" dirty="0" err="1"/>
              <a:t>get</a:t>
            </a:r>
            <a:r>
              <a:rPr lang="ru-RU" sz="1200" dirty="0"/>
              <a:t>: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summary</a:t>
            </a:r>
            <a:r>
              <a:rPr lang="ru-RU" sz="1200" dirty="0"/>
              <a:t>: Get </a:t>
            </a:r>
            <a:r>
              <a:rPr lang="ru-RU" sz="1200" dirty="0" err="1"/>
              <a:t>user</a:t>
            </a:r>
            <a:r>
              <a:rPr lang="ru-RU" sz="1200" dirty="0"/>
              <a:t> </a:t>
            </a:r>
            <a:r>
              <a:rPr lang="ru-RU" sz="1200" dirty="0" err="1"/>
              <a:t>by</a:t>
            </a:r>
            <a:r>
              <a:rPr lang="ru-RU" sz="1200" dirty="0"/>
              <a:t> ID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description</a:t>
            </a:r>
            <a:r>
              <a:rPr lang="ru-RU" sz="1200" dirty="0"/>
              <a:t>: |</a:t>
            </a:r>
          </a:p>
          <a:p>
            <a:r>
              <a:rPr lang="ru-RU" sz="1200" dirty="0"/>
              <a:t>        Защищенный </a:t>
            </a:r>
            <a:r>
              <a:rPr lang="ru-RU" sz="1200" dirty="0" err="1"/>
              <a:t>эндпоинт</a:t>
            </a:r>
            <a:r>
              <a:rPr lang="ru-RU" sz="1200" dirty="0"/>
              <a:t> - валидация на уровне </a:t>
            </a:r>
            <a:r>
              <a:rPr lang="ru-RU" sz="1200" dirty="0" err="1"/>
              <a:t>OpenAPI</a:t>
            </a:r>
            <a:endParaRPr lang="ru-RU" sz="1200" dirty="0"/>
          </a:p>
          <a:p>
            <a:r>
              <a:rPr lang="ru-RU" sz="1200" dirty="0"/>
              <a:t>        блокирует SQL </a:t>
            </a:r>
            <a:r>
              <a:rPr lang="ru-RU" sz="1200" dirty="0" err="1"/>
              <a:t>injection</a:t>
            </a:r>
            <a:r>
              <a:rPr lang="ru-RU" sz="1200" dirty="0"/>
              <a:t> до выполнения кода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parameters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- </a:t>
            </a:r>
            <a:r>
              <a:rPr lang="ru-RU" sz="1200" dirty="0" err="1"/>
              <a:t>name</a:t>
            </a:r>
            <a:r>
              <a:rPr lang="ru-RU" sz="1200" dirty="0"/>
              <a:t>: </a:t>
            </a:r>
            <a:r>
              <a:rPr lang="ru-RU" sz="1200" dirty="0" err="1"/>
              <a:t>userId</a:t>
            </a:r>
            <a:endParaRPr lang="ru-RU" sz="1200" dirty="0"/>
          </a:p>
          <a:p>
            <a:r>
              <a:rPr lang="ru-RU" sz="1200" dirty="0"/>
              <a:t>          </a:t>
            </a:r>
            <a:r>
              <a:rPr lang="ru-RU" sz="1200" dirty="0" err="1"/>
              <a:t>in</a:t>
            </a:r>
            <a:r>
              <a:rPr lang="ru-RU" sz="1200" dirty="0"/>
              <a:t>: </a:t>
            </a:r>
            <a:r>
              <a:rPr lang="ru-RU" sz="1200" dirty="0" err="1"/>
              <a:t>path</a:t>
            </a:r>
            <a:endParaRPr lang="ru-RU" sz="1200" dirty="0"/>
          </a:p>
          <a:p>
            <a:r>
              <a:rPr lang="ru-RU" sz="1200" dirty="0"/>
              <a:t>          </a:t>
            </a:r>
            <a:r>
              <a:rPr lang="ru-RU" sz="1200" dirty="0" err="1"/>
              <a:t>required</a:t>
            </a:r>
            <a:r>
              <a:rPr lang="ru-RU" sz="1200" dirty="0"/>
              <a:t>: </a:t>
            </a:r>
            <a:r>
              <a:rPr lang="ru-RU" sz="1200" dirty="0" err="1"/>
              <a:t>true</a:t>
            </a:r>
            <a:endParaRPr lang="ru-RU" sz="1200" dirty="0"/>
          </a:p>
          <a:p>
            <a:r>
              <a:rPr lang="ru-RU" sz="1200" dirty="0"/>
              <a:t>          </a:t>
            </a:r>
            <a:r>
              <a:rPr lang="ru-RU" sz="1200" dirty="0" err="1"/>
              <a:t>schema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integer</a:t>
            </a:r>
            <a:endParaRPr lang="ru-RU" sz="1200" dirty="0"/>
          </a:p>
          <a:p>
            <a:r>
              <a:rPr lang="ru-RU" sz="1200" dirty="0"/>
              <a:t>            </a:t>
            </a:r>
            <a:r>
              <a:rPr lang="ru-RU" sz="1200" dirty="0" err="1"/>
              <a:t>format</a:t>
            </a:r>
            <a:r>
              <a:rPr lang="ru-RU" sz="1200" dirty="0"/>
              <a:t>: int32</a:t>
            </a:r>
          </a:p>
          <a:p>
            <a:r>
              <a:rPr lang="ru-RU" sz="1200" dirty="0"/>
              <a:t>            </a:t>
            </a:r>
            <a:r>
              <a:rPr lang="ru-RU" sz="1200" dirty="0" err="1"/>
              <a:t>minimum</a:t>
            </a:r>
            <a:r>
              <a:rPr lang="ru-RU" sz="1200" dirty="0"/>
              <a:t>: 1</a:t>
            </a:r>
          </a:p>
          <a:p>
            <a:r>
              <a:rPr lang="ru-RU" sz="1200" dirty="0"/>
              <a:t>            </a:t>
            </a:r>
            <a:r>
              <a:rPr lang="ru-RU" sz="1200" dirty="0" err="1"/>
              <a:t>maximum</a:t>
            </a:r>
            <a:r>
              <a:rPr lang="ru-RU" sz="1200" dirty="0"/>
              <a:t>: 1000000</a:t>
            </a:r>
          </a:p>
          <a:p>
            <a:r>
              <a:rPr lang="ru-RU" sz="1200" dirty="0"/>
              <a:t>          </a:t>
            </a:r>
            <a:r>
              <a:rPr lang="ru-RU" sz="1200" dirty="0" err="1"/>
              <a:t>examples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</a:t>
            </a:r>
            <a:r>
              <a:rPr lang="ru-RU" sz="1200" dirty="0" err="1"/>
              <a:t>valid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</a:t>
            </a:r>
            <a:r>
              <a:rPr lang="ru-RU" sz="1200" dirty="0" err="1"/>
              <a:t>summary</a:t>
            </a:r>
            <a:r>
              <a:rPr lang="ru-RU" sz="1200" dirty="0"/>
              <a:t>: </a:t>
            </a:r>
            <a:r>
              <a:rPr lang="ru-RU" sz="1200" dirty="0" err="1"/>
              <a:t>Valid</a:t>
            </a:r>
            <a:r>
              <a:rPr lang="ru-RU" sz="1200" dirty="0"/>
              <a:t> </a:t>
            </a:r>
            <a:r>
              <a:rPr lang="ru-RU" sz="1200" dirty="0" err="1"/>
              <a:t>user</a:t>
            </a:r>
            <a:r>
              <a:rPr lang="ru-RU" sz="1200" dirty="0"/>
              <a:t> ID</a:t>
            </a:r>
          </a:p>
          <a:p>
            <a:r>
              <a:rPr lang="ru-RU" sz="1200" dirty="0"/>
              <a:t>              </a:t>
            </a:r>
            <a:r>
              <a:rPr lang="ru-RU" sz="1200" dirty="0" err="1"/>
              <a:t>value</a:t>
            </a:r>
            <a:r>
              <a:rPr lang="ru-RU" sz="1200" dirty="0"/>
              <a:t>: 1</a:t>
            </a:r>
          </a:p>
          <a:p>
            <a:r>
              <a:rPr lang="ru-RU" sz="1200" dirty="0"/>
              <a:t>            </a:t>
            </a:r>
            <a:r>
              <a:rPr lang="ru-RU" sz="1200" dirty="0" err="1"/>
              <a:t>sql-injection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</a:t>
            </a:r>
            <a:r>
              <a:rPr lang="ru-RU" sz="1200" dirty="0" err="1"/>
              <a:t>summary</a:t>
            </a:r>
            <a:r>
              <a:rPr lang="ru-RU" sz="1200" dirty="0"/>
              <a:t>: SQL </a:t>
            </a:r>
            <a:r>
              <a:rPr lang="ru-RU" sz="1200" dirty="0" err="1"/>
              <a:t>injection</a:t>
            </a:r>
            <a:r>
              <a:rPr lang="ru-RU" sz="1200" dirty="0"/>
              <a:t> </a:t>
            </a:r>
            <a:r>
              <a:rPr lang="ru-RU" sz="1200" dirty="0" err="1"/>
              <a:t>attempt</a:t>
            </a:r>
            <a:endParaRPr lang="ru-RU" sz="1200" dirty="0"/>
          </a:p>
          <a:p>
            <a:r>
              <a:rPr lang="ru-RU" sz="1200" dirty="0"/>
              <a:t>              </a:t>
            </a:r>
            <a:r>
              <a:rPr lang="ru-RU" sz="1200" dirty="0" err="1"/>
              <a:t>value</a:t>
            </a:r>
            <a:r>
              <a:rPr lang="ru-RU" sz="1200" dirty="0"/>
              <a:t>: "1 OR 1=1"</a:t>
            </a:r>
          </a:p>
          <a:p>
            <a:r>
              <a:rPr lang="ru-RU" sz="1200" dirty="0"/>
              <a:t>            </a:t>
            </a:r>
            <a:r>
              <a:rPr lang="ru-RU" sz="1200" dirty="0" err="1"/>
              <a:t>xss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</a:t>
            </a:r>
            <a:r>
              <a:rPr lang="ru-RU" sz="1200" dirty="0" err="1"/>
              <a:t>summary</a:t>
            </a:r>
            <a:r>
              <a:rPr lang="ru-RU" sz="1200" dirty="0"/>
              <a:t>: XSS </a:t>
            </a:r>
            <a:r>
              <a:rPr lang="ru-RU" sz="1200" dirty="0" err="1"/>
              <a:t>attempt</a:t>
            </a:r>
            <a:r>
              <a:rPr lang="ru-RU" sz="1200" dirty="0"/>
              <a:t>  </a:t>
            </a:r>
          </a:p>
          <a:p>
            <a:r>
              <a:rPr lang="ru-RU" sz="1200" dirty="0"/>
              <a:t>              </a:t>
            </a:r>
            <a:r>
              <a:rPr lang="ru-RU" sz="1200" dirty="0" err="1"/>
              <a:t>value</a:t>
            </a:r>
            <a:r>
              <a:rPr lang="ru-RU" sz="1200" dirty="0"/>
              <a:t>: "&lt;</a:t>
            </a:r>
            <a:r>
              <a:rPr lang="ru-RU" sz="1200" dirty="0" err="1"/>
              <a:t>script</a:t>
            </a:r>
            <a:r>
              <a:rPr lang="ru-RU" sz="1200" dirty="0"/>
              <a:t>&gt;</a:t>
            </a:r>
            <a:r>
              <a:rPr lang="ru-RU" sz="1200" dirty="0" err="1"/>
              <a:t>alert</a:t>
            </a:r>
            <a:r>
              <a:rPr lang="ru-RU" sz="1200" dirty="0"/>
              <a:t>('</a:t>
            </a:r>
            <a:r>
              <a:rPr lang="ru-RU" sz="1200" dirty="0" err="1"/>
              <a:t>xss</a:t>
            </a:r>
            <a:r>
              <a:rPr lang="ru-RU" sz="1200" dirty="0"/>
              <a:t>')&lt;/</a:t>
            </a:r>
            <a:r>
              <a:rPr lang="ru-RU" sz="1200" dirty="0" err="1"/>
              <a:t>script</a:t>
            </a:r>
            <a:r>
              <a:rPr lang="ru-RU" sz="1200" dirty="0"/>
              <a:t>&gt;"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responses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'200':</a:t>
            </a:r>
          </a:p>
          <a:p>
            <a:r>
              <a:rPr lang="ru-RU" sz="1200" dirty="0"/>
              <a:t>          </a:t>
            </a:r>
            <a:r>
              <a:rPr lang="ru-RU" sz="1200" dirty="0" err="1"/>
              <a:t>description</a:t>
            </a:r>
            <a:r>
              <a:rPr lang="ru-RU" sz="1200" dirty="0"/>
              <a:t>: User </a:t>
            </a:r>
            <a:r>
              <a:rPr lang="ru-RU" sz="1200" dirty="0" err="1"/>
              <a:t>data</a:t>
            </a:r>
            <a:endParaRPr lang="ru-RU" sz="1200" dirty="0"/>
          </a:p>
          <a:p>
            <a:r>
              <a:rPr lang="ru-RU" sz="1200" dirty="0"/>
              <a:t>          </a:t>
            </a:r>
            <a:r>
              <a:rPr lang="ru-RU" sz="1200" dirty="0" err="1"/>
              <a:t>content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</a:t>
            </a:r>
            <a:r>
              <a:rPr lang="ru-RU" sz="1200" dirty="0" err="1"/>
              <a:t>application</a:t>
            </a:r>
            <a:r>
              <a:rPr lang="ru-RU" sz="1200" dirty="0"/>
              <a:t>/</a:t>
            </a:r>
            <a:r>
              <a:rPr lang="ru-RU" sz="1200" dirty="0" err="1"/>
              <a:t>json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</a:t>
            </a:r>
            <a:r>
              <a:rPr lang="ru-RU" sz="1200" dirty="0" err="1"/>
              <a:t>schema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object</a:t>
            </a:r>
            <a:endParaRPr lang="ru-RU" sz="1200" dirty="0"/>
          </a:p>
          <a:p>
            <a:r>
              <a:rPr lang="ru-RU" sz="1200" dirty="0"/>
              <a:t>                </a:t>
            </a:r>
            <a:r>
              <a:rPr lang="ru-RU" sz="1200" dirty="0" err="1"/>
              <a:t>properties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id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integer</a:t>
            </a:r>
            <a:endParaRPr lang="ru-RU" sz="1200" dirty="0"/>
          </a:p>
          <a:p>
            <a:r>
              <a:rPr lang="ru-RU" sz="1200" dirty="0"/>
              <a:t>                  </a:t>
            </a:r>
            <a:r>
              <a:rPr lang="ru-RU" sz="1200" dirty="0" err="1"/>
              <a:t>email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string</a:t>
            </a:r>
            <a:endParaRPr lang="ru-RU" sz="1200" dirty="0"/>
          </a:p>
          <a:p>
            <a:r>
              <a:rPr lang="ru-RU" sz="1200" dirty="0"/>
              <a:t>                    </a:t>
            </a:r>
            <a:r>
              <a:rPr lang="ru-RU" sz="1200" dirty="0" err="1"/>
              <a:t>format</a:t>
            </a:r>
            <a:r>
              <a:rPr lang="ru-RU" sz="1200" dirty="0"/>
              <a:t>: </a:t>
            </a:r>
            <a:r>
              <a:rPr lang="ru-RU" sz="1200" dirty="0" err="1"/>
              <a:t>email</a:t>
            </a:r>
            <a:endParaRPr lang="ru-RU" sz="1200" dirty="0"/>
          </a:p>
          <a:p>
            <a:r>
              <a:rPr lang="ru-RU" sz="1200" dirty="0"/>
              <a:t>                  </a:t>
            </a:r>
            <a:r>
              <a:rPr lang="ru-RU" sz="1200" dirty="0" err="1"/>
              <a:t>name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string</a:t>
            </a:r>
            <a:endParaRPr lang="ru-RU" sz="1200" dirty="0"/>
          </a:p>
          <a:p>
            <a:r>
              <a:rPr lang="ru-RU" sz="1200" dirty="0"/>
              <a:t>        '400':</a:t>
            </a:r>
          </a:p>
          <a:p>
            <a:r>
              <a:rPr lang="ru-RU" sz="1200" dirty="0"/>
              <a:t>          </a:t>
            </a:r>
            <a:r>
              <a:rPr lang="ru-RU" sz="1200" dirty="0" err="1"/>
              <a:t>description</a:t>
            </a:r>
            <a:r>
              <a:rPr lang="ru-RU" sz="1200" dirty="0"/>
              <a:t>: </a:t>
            </a:r>
            <a:r>
              <a:rPr lang="ru-RU" sz="1200" dirty="0" err="1"/>
              <a:t>Validation</a:t>
            </a:r>
            <a:r>
              <a:rPr lang="ru-RU" sz="1200" dirty="0"/>
              <a:t> </a:t>
            </a:r>
            <a:r>
              <a:rPr lang="ru-RU" sz="1200" dirty="0" err="1"/>
              <a:t>error</a:t>
            </a:r>
            <a:endParaRPr lang="ru-RU" sz="1200" dirty="0"/>
          </a:p>
          <a:p>
            <a:r>
              <a:rPr lang="ru-RU" sz="1200" dirty="0"/>
              <a:t>          </a:t>
            </a:r>
            <a:r>
              <a:rPr lang="ru-RU" sz="1200" dirty="0" err="1"/>
              <a:t>content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</a:t>
            </a:r>
            <a:r>
              <a:rPr lang="ru-RU" sz="1200" dirty="0" err="1"/>
              <a:t>application</a:t>
            </a:r>
            <a:r>
              <a:rPr lang="ru-RU" sz="1200" dirty="0"/>
              <a:t>/</a:t>
            </a:r>
            <a:r>
              <a:rPr lang="ru-RU" sz="1200" dirty="0" err="1"/>
              <a:t>json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</a:t>
            </a:r>
            <a:r>
              <a:rPr lang="ru-RU" sz="1200" dirty="0" err="1"/>
              <a:t>schema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object</a:t>
            </a:r>
            <a:endParaRPr lang="ru-RU" sz="1200" dirty="0"/>
          </a:p>
          <a:p>
            <a:r>
              <a:rPr lang="ru-RU" sz="1200" dirty="0"/>
              <a:t>                </a:t>
            </a:r>
            <a:r>
              <a:rPr lang="ru-RU" sz="1200" dirty="0" err="1"/>
              <a:t>properties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error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string</a:t>
            </a:r>
            <a:endParaRPr lang="ru-RU" sz="1200" dirty="0"/>
          </a:p>
          <a:p>
            <a:r>
              <a:rPr lang="ru-RU" sz="1200" dirty="0"/>
              <a:t>                  </a:t>
            </a:r>
            <a:r>
              <a:rPr lang="ru-RU" sz="1200" dirty="0" err="1"/>
              <a:t>message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string</a:t>
            </a:r>
            <a:endParaRPr lang="ru-RU" sz="1200" dirty="0"/>
          </a:p>
          <a:p>
            <a:r>
              <a:rPr lang="ru-RU" sz="1200" dirty="0"/>
              <a:t>                  </a:t>
            </a:r>
            <a:r>
              <a:rPr lang="ru-RU" sz="1200" dirty="0" err="1"/>
              <a:t>details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array</a:t>
            </a:r>
            <a:endParaRPr lang="ru-RU" sz="1200" dirty="0"/>
          </a:p>
          <a:p>
            <a:endParaRPr lang="ru-RU" sz="1200" dirty="0"/>
          </a:p>
          <a:p>
            <a:r>
              <a:rPr lang="ru-RU" sz="1200" dirty="0"/>
              <a:t> </a:t>
            </a:r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endParaRPr lang="ru-RU" sz="1200" dirty="0"/>
          </a:p>
          <a:p>
            <a:r>
              <a:rPr lang="ru-RU" sz="1200" dirty="0"/>
              <a:t> # ЗАЩИЩЕННЫЙ ЭНДПОИНТ - строгая валидация тела запроса</a:t>
            </a:r>
          </a:p>
          <a:p>
            <a:r>
              <a:rPr lang="ru-RU" sz="1200" dirty="0"/>
              <a:t>  /</a:t>
            </a:r>
            <a:r>
              <a:rPr lang="ru-RU" sz="1200" dirty="0" err="1"/>
              <a:t>api</a:t>
            </a:r>
            <a:r>
              <a:rPr lang="ru-RU" sz="1200" dirty="0"/>
              <a:t>/</a:t>
            </a:r>
            <a:r>
              <a:rPr lang="ru-RU" sz="1200" dirty="0" err="1"/>
              <a:t>users</a:t>
            </a:r>
            <a:r>
              <a:rPr lang="ru-RU" sz="1200" dirty="0"/>
              <a:t>:</a:t>
            </a:r>
          </a:p>
          <a:p>
            <a:r>
              <a:rPr lang="ru-RU" sz="1200" dirty="0"/>
              <a:t>    </a:t>
            </a:r>
            <a:r>
              <a:rPr lang="ru-RU" sz="1200" dirty="0" err="1"/>
              <a:t>post</a:t>
            </a:r>
            <a:r>
              <a:rPr lang="ru-RU" sz="1200" dirty="0"/>
              <a:t>: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summary</a:t>
            </a:r>
            <a:r>
              <a:rPr lang="ru-RU" sz="1200" dirty="0"/>
              <a:t>: </a:t>
            </a:r>
            <a:r>
              <a:rPr lang="ru-RU" sz="1200" dirty="0" err="1"/>
              <a:t>Create</a:t>
            </a:r>
            <a:r>
              <a:rPr lang="ru-RU" sz="1200" dirty="0"/>
              <a:t> </a:t>
            </a:r>
            <a:r>
              <a:rPr lang="ru-RU" sz="1200" dirty="0" err="1"/>
              <a:t>new</a:t>
            </a:r>
            <a:r>
              <a:rPr lang="ru-RU" sz="1200" dirty="0"/>
              <a:t> </a:t>
            </a:r>
            <a:r>
              <a:rPr lang="ru-RU" sz="1200" dirty="0" err="1"/>
              <a:t>user</a:t>
            </a:r>
            <a:endParaRPr lang="ru-RU" sz="1200" dirty="0"/>
          </a:p>
          <a:p>
            <a:r>
              <a:rPr lang="ru-RU" sz="1200" dirty="0"/>
              <a:t>      </a:t>
            </a:r>
            <a:r>
              <a:rPr lang="ru-RU" sz="1200" dirty="0" err="1"/>
              <a:t>requestBody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</a:t>
            </a:r>
            <a:r>
              <a:rPr lang="ru-RU" sz="1200" dirty="0" err="1"/>
              <a:t>required</a:t>
            </a:r>
            <a:r>
              <a:rPr lang="ru-RU" sz="1200" dirty="0"/>
              <a:t>: </a:t>
            </a:r>
            <a:r>
              <a:rPr lang="ru-RU" sz="1200" dirty="0" err="1"/>
              <a:t>true</a:t>
            </a:r>
            <a:endParaRPr lang="ru-RU" sz="1200" dirty="0"/>
          </a:p>
          <a:p>
            <a:r>
              <a:rPr lang="ru-RU" sz="1200" dirty="0"/>
              <a:t>        </a:t>
            </a:r>
            <a:r>
              <a:rPr lang="ru-RU" sz="1200" dirty="0" err="1"/>
              <a:t>content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</a:t>
            </a:r>
            <a:r>
              <a:rPr lang="ru-RU" sz="1200" dirty="0" err="1"/>
              <a:t>application</a:t>
            </a:r>
            <a:r>
              <a:rPr lang="ru-RU" sz="1200" dirty="0"/>
              <a:t>/</a:t>
            </a:r>
            <a:r>
              <a:rPr lang="ru-RU" sz="1200" dirty="0" err="1"/>
              <a:t>json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</a:t>
            </a:r>
            <a:r>
              <a:rPr lang="ru-RU" sz="1200" dirty="0" err="1"/>
              <a:t>schema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object</a:t>
            </a:r>
            <a:endParaRPr lang="ru-RU" sz="1200" dirty="0"/>
          </a:p>
          <a:p>
            <a:r>
              <a:rPr lang="ru-RU" sz="1200" dirty="0"/>
              <a:t>              </a:t>
            </a:r>
            <a:r>
              <a:rPr lang="ru-RU" sz="1200" dirty="0" err="1"/>
              <a:t>required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- </a:t>
            </a:r>
            <a:r>
              <a:rPr lang="ru-RU" sz="1200" dirty="0" err="1"/>
              <a:t>email</a:t>
            </a:r>
            <a:endParaRPr lang="ru-RU" sz="1200" dirty="0"/>
          </a:p>
          <a:p>
            <a:r>
              <a:rPr lang="ru-RU" sz="1200" dirty="0"/>
              <a:t>                - </a:t>
            </a:r>
            <a:r>
              <a:rPr lang="ru-RU" sz="1200" dirty="0" err="1"/>
              <a:t>name</a:t>
            </a:r>
            <a:endParaRPr lang="ru-RU" sz="1200" dirty="0"/>
          </a:p>
          <a:p>
            <a:r>
              <a:rPr lang="ru-RU" sz="1200" dirty="0"/>
              <a:t>              </a:t>
            </a:r>
            <a:r>
              <a:rPr lang="ru-RU" sz="1200" dirty="0" err="1"/>
              <a:t>properties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</a:t>
            </a:r>
            <a:r>
              <a:rPr lang="ru-RU" sz="1200" dirty="0" err="1"/>
              <a:t>email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string</a:t>
            </a:r>
            <a:endParaRPr lang="ru-RU" sz="1200" dirty="0"/>
          </a:p>
          <a:p>
            <a:r>
              <a:rPr lang="ru-RU" sz="1200" dirty="0"/>
              <a:t>                  </a:t>
            </a:r>
            <a:r>
              <a:rPr lang="ru-RU" sz="1200" dirty="0" err="1"/>
              <a:t>format</a:t>
            </a:r>
            <a:r>
              <a:rPr lang="ru-RU" sz="1200" dirty="0"/>
              <a:t>: </a:t>
            </a:r>
            <a:r>
              <a:rPr lang="ru-RU" sz="1200" dirty="0" err="1"/>
              <a:t>email</a:t>
            </a:r>
            <a:endParaRPr lang="ru-RU" sz="1200" dirty="0"/>
          </a:p>
          <a:p>
            <a:r>
              <a:rPr lang="ru-RU" sz="1200" dirty="0"/>
              <a:t>                  </a:t>
            </a:r>
            <a:r>
              <a:rPr lang="ru-RU" sz="1200" dirty="0" err="1"/>
              <a:t>pattern</a:t>
            </a:r>
            <a:r>
              <a:rPr lang="ru-RU" sz="1200" dirty="0"/>
              <a:t>: "^[a-zA-Z0-9._%+-]+@[a-zA-Z0-9.-]+\\.[a-</a:t>
            </a:r>
            <a:r>
              <a:rPr lang="ru-RU" sz="1200" dirty="0" err="1"/>
              <a:t>zA</a:t>
            </a:r>
            <a:r>
              <a:rPr lang="ru-RU" sz="1200" dirty="0"/>
              <a:t>-Z]{2,}$"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minLength</a:t>
            </a:r>
            <a:r>
              <a:rPr lang="ru-RU" sz="1200" dirty="0"/>
              <a:t>: 5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maxLength</a:t>
            </a:r>
            <a:r>
              <a:rPr lang="ru-RU" sz="1200" dirty="0"/>
              <a:t>: 255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examples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valid</a:t>
            </a:r>
            <a:r>
              <a:rPr lang="ru-RU" sz="1200" dirty="0"/>
              <a:t>: "user@example.com"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sql-injection</a:t>
            </a:r>
            <a:r>
              <a:rPr lang="ru-RU" sz="1200" dirty="0"/>
              <a:t>: "user@example.com'; DROP TABLE </a:t>
            </a:r>
            <a:r>
              <a:rPr lang="ru-RU" sz="1200" dirty="0" err="1"/>
              <a:t>users</a:t>
            </a:r>
            <a:r>
              <a:rPr lang="ru-RU" sz="1200" dirty="0"/>
              <a:t>; --"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xss</a:t>
            </a:r>
            <a:r>
              <a:rPr lang="ru-RU" sz="1200" dirty="0"/>
              <a:t>: "</a:t>
            </a:r>
            <a:r>
              <a:rPr lang="ru-RU" sz="1200" dirty="0" err="1"/>
              <a:t>user</a:t>
            </a:r>
            <a:r>
              <a:rPr lang="ru-RU" sz="1200" dirty="0"/>
              <a:t>&lt;</a:t>
            </a:r>
            <a:r>
              <a:rPr lang="ru-RU" sz="1200" dirty="0" err="1"/>
              <a:t>script</a:t>
            </a:r>
            <a:r>
              <a:rPr lang="ru-RU" sz="1200" dirty="0"/>
              <a:t>&gt;</a:t>
            </a:r>
            <a:r>
              <a:rPr lang="ru-RU" sz="1200" dirty="0" err="1"/>
              <a:t>alert</a:t>
            </a:r>
            <a:r>
              <a:rPr lang="ru-RU" sz="1200" dirty="0"/>
              <a:t>(1)&lt;/</a:t>
            </a:r>
            <a:r>
              <a:rPr lang="ru-RU" sz="1200" dirty="0" err="1"/>
              <a:t>script</a:t>
            </a:r>
            <a:r>
              <a:rPr lang="ru-RU" sz="1200" dirty="0"/>
              <a:t>&gt;@example.com"</a:t>
            </a:r>
          </a:p>
          <a:p>
            <a:r>
              <a:rPr lang="ru-RU" sz="1200" dirty="0"/>
              <a:t>                </a:t>
            </a:r>
            <a:r>
              <a:rPr lang="ru-RU" sz="1200" dirty="0" err="1"/>
              <a:t>name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string</a:t>
            </a:r>
            <a:endParaRPr lang="ru-RU" sz="1200" dirty="0"/>
          </a:p>
          <a:p>
            <a:r>
              <a:rPr lang="ru-RU" sz="1200" dirty="0"/>
              <a:t>                  </a:t>
            </a:r>
            <a:r>
              <a:rPr lang="ru-RU" sz="1200" dirty="0" err="1"/>
              <a:t>pattern</a:t>
            </a:r>
            <a:r>
              <a:rPr lang="ru-RU" sz="1200" dirty="0"/>
              <a:t>: "^[a-</a:t>
            </a:r>
            <a:r>
              <a:rPr lang="ru-RU" sz="1200" dirty="0" err="1"/>
              <a:t>zA</a:t>
            </a:r>
            <a:r>
              <a:rPr lang="ru-RU" sz="1200" dirty="0"/>
              <a:t>-</a:t>
            </a:r>
            <a:r>
              <a:rPr lang="ru-RU" sz="1200" dirty="0" err="1"/>
              <a:t>Zа-яА-ЯёЁ</a:t>
            </a:r>
            <a:r>
              <a:rPr lang="ru-RU" sz="1200" dirty="0"/>
              <a:t>\\s\\-']{2,50}$"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minLength</a:t>
            </a:r>
            <a:r>
              <a:rPr lang="ru-RU" sz="1200" dirty="0"/>
              <a:t>: 2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maxLength</a:t>
            </a:r>
            <a:r>
              <a:rPr lang="ru-RU" sz="1200" dirty="0"/>
              <a:t>: 50</a:t>
            </a:r>
          </a:p>
          <a:p>
            <a:r>
              <a:rPr lang="ru-RU" sz="1200" dirty="0"/>
              <a:t>                  </a:t>
            </a:r>
            <a:r>
              <a:rPr lang="ru-RU" sz="1200" dirty="0" err="1"/>
              <a:t>examples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valid</a:t>
            </a:r>
            <a:r>
              <a:rPr lang="ru-RU" sz="1200" dirty="0"/>
              <a:t>: "John </a:t>
            </a:r>
            <a:r>
              <a:rPr lang="ru-RU" sz="1200" dirty="0" err="1"/>
              <a:t>Doe</a:t>
            </a:r>
            <a:r>
              <a:rPr lang="ru-RU" sz="1200" dirty="0"/>
              <a:t>"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sql-injection</a:t>
            </a:r>
            <a:r>
              <a:rPr lang="ru-RU" sz="1200" dirty="0"/>
              <a:t>: "John'; DELETE FROM </a:t>
            </a:r>
            <a:r>
              <a:rPr lang="ru-RU" sz="1200" dirty="0" err="1"/>
              <a:t>users</a:t>
            </a:r>
            <a:r>
              <a:rPr lang="ru-RU" sz="1200" dirty="0"/>
              <a:t>; --"</a:t>
            </a:r>
          </a:p>
          <a:p>
            <a:r>
              <a:rPr lang="ru-RU" sz="1200" dirty="0"/>
              <a:t>                    </a:t>
            </a:r>
            <a:r>
              <a:rPr lang="ru-RU" sz="1200" dirty="0" err="1"/>
              <a:t>xss</a:t>
            </a:r>
            <a:r>
              <a:rPr lang="ru-RU" sz="1200" dirty="0"/>
              <a:t>: "&lt;</a:t>
            </a:r>
            <a:r>
              <a:rPr lang="ru-RU" sz="1200" dirty="0" err="1"/>
              <a:t>script</a:t>
            </a:r>
            <a:r>
              <a:rPr lang="ru-RU" sz="1200" dirty="0"/>
              <a:t>&gt;</a:t>
            </a:r>
            <a:r>
              <a:rPr lang="ru-RU" sz="1200" dirty="0" err="1"/>
              <a:t>alert</a:t>
            </a:r>
            <a:r>
              <a:rPr lang="ru-RU" sz="1200" dirty="0"/>
              <a:t>('XSS')&lt;/</a:t>
            </a:r>
            <a:r>
              <a:rPr lang="ru-RU" sz="1200" dirty="0" err="1"/>
              <a:t>script</a:t>
            </a:r>
            <a:r>
              <a:rPr lang="ru-RU" sz="1200" dirty="0"/>
              <a:t>&gt;"</a:t>
            </a:r>
          </a:p>
          <a:p>
            <a:r>
              <a:rPr lang="ru-RU" sz="1200" dirty="0"/>
              <a:t>              </a:t>
            </a:r>
            <a:r>
              <a:rPr lang="ru-RU" sz="1200" dirty="0" err="1"/>
              <a:t>additionalProperties</a:t>
            </a:r>
            <a:r>
              <a:rPr lang="ru-RU" sz="1200" dirty="0"/>
              <a:t>: </a:t>
            </a:r>
            <a:r>
              <a:rPr lang="ru-RU" sz="1200" dirty="0" err="1"/>
              <a:t>false</a:t>
            </a:r>
            <a:endParaRPr lang="ru-RU" sz="1200" dirty="0"/>
          </a:p>
          <a:p>
            <a:r>
              <a:rPr lang="ru-RU" sz="1200" dirty="0"/>
              <a:t>      </a:t>
            </a:r>
            <a:r>
              <a:rPr lang="ru-RU" sz="1200" dirty="0" err="1"/>
              <a:t>responses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'201':</a:t>
            </a:r>
          </a:p>
          <a:p>
            <a:r>
              <a:rPr lang="ru-RU" sz="1200" dirty="0"/>
              <a:t>          </a:t>
            </a:r>
            <a:r>
              <a:rPr lang="ru-RU" sz="1200" dirty="0" err="1"/>
              <a:t>description</a:t>
            </a:r>
            <a:r>
              <a:rPr lang="ru-RU" sz="1200" dirty="0"/>
              <a:t>: User </a:t>
            </a:r>
            <a:r>
              <a:rPr lang="ru-RU" sz="1200" dirty="0" err="1"/>
              <a:t>created</a:t>
            </a:r>
            <a:endParaRPr lang="ru-RU" sz="1200" dirty="0"/>
          </a:p>
          <a:p>
            <a:r>
              <a:rPr lang="ru-RU" sz="1200" dirty="0"/>
              <a:t>        '400':</a:t>
            </a:r>
          </a:p>
          <a:p>
            <a:r>
              <a:rPr lang="ru-RU" sz="1200" dirty="0"/>
              <a:t>          </a:t>
            </a:r>
            <a:r>
              <a:rPr lang="ru-RU" sz="1200" dirty="0" err="1"/>
              <a:t>description</a:t>
            </a:r>
            <a:r>
              <a:rPr lang="ru-RU" sz="1200" dirty="0"/>
              <a:t>: </a:t>
            </a:r>
            <a:r>
              <a:rPr lang="ru-RU" sz="1200" dirty="0" err="1"/>
              <a:t>Validation</a:t>
            </a:r>
            <a:r>
              <a:rPr lang="ru-RU" sz="1200" dirty="0"/>
              <a:t> </a:t>
            </a:r>
            <a:r>
              <a:rPr lang="ru-RU" sz="1200" dirty="0" err="1"/>
              <a:t>error</a:t>
            </a:r>
            <a:endParaRPr lang="ru-RU" sz="1200" dirty="0"/>
          </a:p>
          <a:p>
            <a:endParaRPr lang="ru-RU" sz="1200" dirty="0"/>
          </a:p>
          <a:p>
            <a:r>
              <a:rPr lang="ru-RU" sz="1200" dirty="0" err="1"/>
              <a:t>components</a:t>
            </a:r>
            <a:r>
              <a:rPr lang="ru-RU" sz="1200" dirty="0"/>
              <a:t>:</a:t>
            </a:r>
          </a:p>
          <a:p>
            <a:r>
              <a:rPr lang="ru-RU" sz="1200" dirty="0"/>
              <a:t>  </a:t>
            </a:r>
            <a:r>
              <a:rPr lang="ru-RU" sz="1200" dirty="0" err="1"/>
              <a:t>schemas</a:t>
            </a:r>
            <a:r>
              <a:rPr lang="ru-RU" sz="1200" dirty="0"/>
              <a:t>:</a:t>
            </a:r>
          </a:p>
          <a:p>
            <a:r>
              <a:rPr lang="ru-RU" sz="1200" dirty="0"/>
              <a:t>    User: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object</a:t>
            </a:r>
            <a:endParaRPr lang="ru-RU" sz="1200" dirty="0"/>
          </a:p>
          <a:p>
            <a:r>
              <a:rPr lang="ru-RU" sz="1200" dirty="0"/>
              <a:t>      </a:t>
            </a:r>
            <a:r>
              <a:rPr lang="ru-RU" sz="1200" dirty="0" err="1"/>
              <a:t>properties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</a:t>
            </a:r>
            <a:r>
              <a:rPr lang="ru-RU" sz="1200" dirty="0" err="1"/>
              <a:t>id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integer</a:t>
            </a:r>
            <a:endParaRPr lang="ru-RU" sz="1200" dirty="0"/>
          </a:p>
          <a:p>
            <a:r>
              <a:rPr lang="ru-RU" sz="1200" dirty="0"/>
              <a:t>        </a:t>
            </a:r>
            <a:r>
              <a:rPr lang="ru-RU" sz="1200" dirty="0" err="1"/>
              <a:t>email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string</a:t>
            </a:r>
            <a:endParaRPr lang="ru-RU" sz="1200" dirty="0"/>
          </a:p>
          <a:p>
            <a:r>
              <a:rPr lang="ru-RU" sz="1200" dirty="0"/>
              <a:t>          </a:t>
            </a:r>
            <a:r>
              <a:rPr lang="ru-RU" sz="1200" dirty="0" err="1"/>
              <a:t>format</a:t>
            </a:r>
            <a:r>
              <a:rPr lang="ru-RU" sz="1200" dirty="0"/>
              <a:t>: </a:t>
            </a:r>
            <a:r>
              <a:rPr lang="ru-RU" sz="1200" dirty="0" err="1"/>
              <a:t>email</a:t>
            </a:r>
            <a:endParaRPr lang="ru-RU" sz="1200" dirty="0"/>
          </a:p>
          <a:p>
            <a:r>
              <a:rPr lang="ru-RU" sz="1200" dirty="0"/>
              <a:t>        </a:t>
            </a:r>
            <a:r>
              <a:rPr lang="ru-RU" sz="1200" dirty="0" err="1"/>
              <a:t>name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string</a:t>
            </a:r>
            <a:endParaRPr lang="ru-RU" sz="1200" dirty="0"/>
          </a:p>
          <a:p>
            <a:r>
              <a:rPr lang="ru-RU" sz="1200" dirty="0"/>
              <a:t>      </a:t>
            </a:r>
            <a:r>
              <a:rPr lang="ru-RU" sz="1200" dirty="0" err="1"/>
              <a:t>required</a:t>
            </a:r>
            <a:r>
              <a:rPr lang="ru-RU" sz="1200" dirty="0"/>
              <a:t>:</a:t>
            </a:r>
          </a:p>
          <a:p>
            <a:r>
              <a:rPr lang="ru-RU" sz="1200" dirty="0"/>
              <a:t>        - </a:t>
            </a:r>
            <a:r>
              <a:rPr lang="ru-RU" sz="1200" dirty="0" err="1"/>
              <a:t>id</a:t>
            </a:r>
            <a:endParaRPr lang="ru-RU" sz="1200" dirty="0"/>
          </a:p>
          <a:p>
            <a:r>
              <a:rPr lang="ru-RU" sz="1200" dirty="0"/>
              <a:t>        - </a:t>
            </a:r>
            <a:r>
              <a:rPr lang="ru-RU" sz="1200" dirty="0" err="1"/>
              <a:t>email</a:t>
            </a:r>
            <a:endParaRPr lang="ru-RU" sz="1200" dirty="0"/>
          </a:p>
          <a:p>
            <a:r>
              <a:rPr lang="ru-RU" sz="1200" dirty="0"/>
              <a:t>        - </a:t>
            </a:r>
            <a:r>
              <a:rPr lang="ru-RU" sz="1200" dirty="0" err="1"/>
              <a:t>name</a:t>
            </a:r>
            <a:endParaRPr lang="ru-RU" sz="1200" dirty="0"/>
          </a:p>
          <a:p>
            <a:endParaRPr lang="ru-RU" sz="1200" dirty="0"/>
          </a:p>
          <a:p>
            <a:r>
              <a:rPr lang="ru-RU" sz="1200" dirty="0"/>
              <a:t>  </a:t>
            </a:r>
            <a:r>
              <a:rPr lang="ru-RU" sz="1200" dirty="0" err="1"/>
              <a:t>securitySchemes</a:t>
            </a:r>
            <a:r>
              <a:rPr lang="ru-RU" sz="1200" dirty="0"/>
              <a:t>:</a:t>
            </a:r>
          </a:p>
          <a:p>
            <a:r>
              <a:rPr lang="ru-RU" sz="1200" dirty="0"/>
              <a:t>    </a:t>
            </a:r>
            <a:r>
              <a:rPr lang="ru-RU" sz="1200" dirty="0" err="1"/>
              <a:t>bearerAuth</a:t>
            </a:r>
            <a:r>
              <a:rPr lang="ru-RU" sz="1200" dirty="0"/>
              <a:t>:</a:t>
            </a:r>
          </a:p>
          <a:p>
            <a:r>
              <a:rPr lang="ru-RU" sz="1200" dirty="0"/>
              <a:t>      </a:t>
            </a:r>
            <a:r>
              <a:rPr lang="ru-RU" sz="1200" dirty="0" err="1"/>
              <a:t>type</a:t>
            </a:r>
            <a:r>
              <a:rPr lang="ru-RU" sz="1200" dirty="0"/>
              <a:t>: </a:t>
            </a:r>
            <a:r>
              <a:rPr lang="ru-RU" sz="1200" dirty="0" err="1"/>
              <a:t>http</a:t>
            </a:r>
            <a:endParaRPr lang="ru-RU" sz="1200" dirty="0"/>
          </a:p>
          <a:p>
            <a:r>
              <a:rPr lang="ru-RU" sz="1200" dirty="0"/>
              <a:t>      </a:t>
            </a:r>
            <a:r>
              <a:rPr lang="ru-RU" sz="1200" dirty="0" err="1"/>
              <a:t>scheme</a:t>
            </a:r>
            <a:r>
              <a:rPr lang="ru-RU" sz="1200" dirty="0"/>
              <a:t>: </a:t>
            </a:r>
            <a:r>
              <a:rPr lang="ru-RU" sz="1200" dirty="0" err="1"/>
              <a:t>bearer</a:t>
            </a:r>
            <a:endParaRPr lang="ru-RU" sz="1200" dirty="0"/>
          </a:p>
          <a:p>
            <a:r>
              <a:rPr lang="ru-RU" sz="1200" dirty="0"/>
              <a:t>      </a:t>
            </a:r>
            <a:r>
              <a:rPr lang="ru-RU" sz="1200" dirty="0" err="1"/>
              <a:t>bearerFormat</a:t>
            </a:r>
            <a:r>
              <a:rPr lang="ru-RU" sz="1200" dirty="0"/>
              <a:t>: JWT</a:t>
            </a:r>
          </a:p>
        </p:txBody>
      </p:sp>
    </p:spTree>
    <p:extLst>
      <p:ext uri="{BB962C8B-B14F-4D97-AF65-F5344CB8AC3E}">
        <p14:creationId xmlns:p14="http://schemas.microsoft.com/office/powerpoint/2010/main" val="106798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F8584-7304-4323-5E11-3AA4D3DA4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B793AC-4DC5-C8E6-773A-04324983C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</a:t>
            </a:r>
            <a:r>
              <a:rPr lang="en-US" dirty="0"/>
              <a:t>REST vs </a:t>
            </a:r>
            <a:r>
              <a:rPr lang="en-US" dirty="0" err="1"/>
              <a:t>gRPC</a:t>
            </a:r>
            <a:endParaRPr lang="ru-RU" dirty="0"/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60F65352-D937-C1AE-B616-C2B9F77F68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753506"/>
              </p:ext>
            </p:extLst>
          </p:nvPr>
        </p:nvGraphicFramePr>
        <p:xfrm>
          <a:off x="698253" y="1913441"/>
          <a:ext cx="9913599" cy="8482404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3045353">
                  <a:extLst>
                    <a:ext uri="{9D8B030D-6E8A-4147-A177-3AD203B41FA5}">
                      <a16:colId xmlns:a16="http://schemas.microsoft.com/office/drawing/2014/main" val="2306031897"/>
                    </a:ext>
                  </a:extLst>
                </a:gridCol>
                <a:gridCol w="3434123">
                  <a:extLst>
                    <a:ext uri="{9D8B030D-6E8A-4147-A177-3AD203B41FA5}">
                      <a16:colId xmlns:a16="http://schemas.microsoft.com/office/drawing/2014/main" val="2369518863"/>
                    </a:ext>
                  </a:extLst>
                </a:gridCol>
                <a:gridCol w="3434123">
                  <a:extLst>
                    <a:ext uri="{9D8B030D-6E8A-4147-A177-3AD203B41FA5}">
                      <a16:colId xmlns:a16="http://schemas.microsoft.com/office/drawing/2014/main" val="454959365"/>
                    </a:ext>
                  </a:extLst>
                </a:gridCol>
              </a:tblGrid>
              <a:tr h="118969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ru-RU" sz="1600" b="1" dirty="0">
                          <a:solidFill>
                            <a:schemeClr val="bg1"/>
                          </a:solidFill>
                          <a:effectLst/>
                        </a:rPr>
                        <a:t>Аспект безопасности</a:t>
                      </a:r>
                      <a:endParaRPr lang="ru-RU" sz="1600" b="1" dirty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REST (HTTP/JSON)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gRPC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 (HTTP/2, </a:t>
                      </a:r>
                      <a:r>
                        <a:rPr lang="en-US" sz="1600" b="1" dirty="0" err="1">
                          <a:solidFill>
                            <a:schemeClr val="bg1"/>
                          </a:solidFill>
                          <a:effectLst/>
                        </a:rPr>
                        <a:t>Protobuf</a:t>
                      </a:r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extLst>
                  <a:ext uri="{0D108BD9-81ED-4DB2-BD59-A6C34878D82A}">
                    <a16:rowId xmlns:a16="http://schemas.microsoft.com/office/drawing/2014/main" val="1722580626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1">
                          <a:solidFill>
                            <a:schemeClr val="bg1"/>
                          </a:solidFill>
                          <a:effectLst/>
                        </a:rPr>
                        <a:t>Транспортный уровень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2219124968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Шифрование транспорта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HTTPS/TLS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Обязательный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TLS (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встроенный)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1123610240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Протокол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HTTP/1.1 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или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HTTP/2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Только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HTTP/2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625467203"/>
                  </a:ext>
                </a:extLst>
              </a:tr>
              <a:tr h="191885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Сжатие данных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GZIP (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опционально)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Автоматическое (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Protobuf binary + HPACK)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2155020825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1">
                          <a:solidFill>
                            <a:schemeClr val="bg1"/>
                          </a:solidFill>
                          <a:effectLst/>
                        </a:rPr>
                        <a:t>Аутентификация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4292519327"/>
                  </a:ext>
                </a:extLst>
              </a:tr>
              <a:tr h="191885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Механизмы аутентификации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API Keys, JWT, OAuth 2.0, Basic Auth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SSL/TLS Certs, JWT, Google Auth, API Keys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3333736559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Встроенная аутентификация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Нет (реализуется вручную)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SSL/TLS client certificates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1840242142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Стандартизация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Различные реализации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Единые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interceptors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2564764358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1">
                          <a:solidFill>
                            <a:schemeClr val="bg1"/>
                          </a:solidFill>
                          <a:effectLst/>
                        </a:rPr>
                        <a:t>Целостность данных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2684851854"/>
                  </a:ext>
                </a:extLst>
              </a:tr>
              <a:tr h="191885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Валидация данных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JSON Schema, 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ручная валидация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Автоматическая валидация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Protobuf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129299709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Типизация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Слабая (динамическая)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Строгая (статическая)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3814615516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SQL Injection 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риск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Высокий (ручные запросы)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Низкий (генерируемый код)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3059016537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1">
                          <a:solidFill>
                            <a:schemeClr val="bg1"/>
                          </a:solidFill>
                          <a:effectLst/>
                        </a:rPr>
                        <a:t>Авторизация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4289972254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Механизмы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Middleware, RBAC, scopes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Interceptors, middleware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1436010908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Гибкость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Высокая (любые фреймворки)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Стандартизированная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1353297395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1">
                          <a:solidFill>
                            <a:schemeClr val="bg1"/>
                          </a:solidFill>
                          <a:effectLst/>
                        </a:rPr>
                        <a:t>Защита от атак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3130370027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XSS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Высокий риск (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JSON/HTML)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Низкий риск (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binary)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3864964759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CSRF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Высокий риск (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cookies)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Низкий риск (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no cookies)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1239596063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Mass Assignment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Высокий риск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Низкий риск (строгая схема)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595176640"/>
                  </a:ext>
                </a:extLst>
              </a:tr>
              <a:tr h="191885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IDOR/BOLA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Высокий риск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Высокий риск (требует реализации)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2492827033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1">
                          <a:solidFill>
                            <a:schemeClr val="bg1"/>
                          </a:solidFill>
                          <a:effectLst/>
                        </a:rPr>
                        <a:t>Мониторинг и аудит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1552806800"/>
                  </a:ext>
                </a:extLst>
              </a:tr>
              <a:tr h="191885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Логирование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Легко читаемые логи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Бинарные логи (требуют парсинга)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3218656793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Мониторинг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Стандартные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HTTP </a:t>
                      </a: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метрики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Rich status codes, metrics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3535045169"/>
                  </a:ext>
                </a:extLst>
              </a:tr>
              <a:tr h="191885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1">
                          <a:solidFill>
                            <a:schemeClr val="bg1"/>
                          </a:solidFill>
                          <a:effectLst/>
                        </a:rPr>
                        <a:t>Производительность безопасности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409186036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Накладные расходы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Высокие (текстовые данные)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Низкие (бинарные данные)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348317063"/>
                  </a:ext>
                </a:extLst>
              </a:tr>
              <a:tr h="118969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Скорость обработки</a:t>
                      </a:r>
                      <a:endParaRPr lang="ru-RU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2763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>
                          <a:solidFill>
                            <a:schemeClr val="bg1"/>
                          </a:solidFill>
                          <a:effectLst/>
                        </a:rPr>
                        <a:t>Медленная (парсинг </a:t>
                      </a:r>
                      <a:r>
                        <a:rPr lang="en-US" sz="1600" b="0">
                          <a:solidFill>
                            <a:schemeClr val="bg1"/>
                          </a:solidFill>
                          <a:effectLst/>
                        </a:rPr>
                        <a:t>JSON)</a:t>
                      </a:r>
                      <a:endParaRPr lang="en-US" sz="16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36842" marT="23026" marB="23026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600" b="0" dirty="0">
                          <a:solidFill>
                            <a:schemeClr val="bg1"/>
                          </a:solidFill>
                          <a:effectLst/>
                        </a:rPr>
                        <a:t>Быстрая (бинарный парсинг)</a:t>
                      </a:r>
                      <a:endParaRPr lang="ru-RU" sz="1600" b="0" dirty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6842" marR="27632" marT="23026" marB="23026" anchor="ctr"/>
                </a:tc>
                <a:extLst>
                  <a:ext uri="{0D108BD9-81ED-4DB2-BD59-A6C34878D82A}">
                    <a16:rowId xmlns:a16="http://schemas.microsoft.com/office/drawing/2014/main" val="26282096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99106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2B4B99-411D-71C1-AD99-F969C9DB1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2F8C1-4318-7145-8870-21C7A53F5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Клиентские угрозы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199C81E-2949-3642-75C3-1AAB098034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3530"/>
            <a:ext cx="12192000" cy="517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218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84CA5-F3E5-C571-A707-3E7D3DC4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BC910B-8F94-67C8-10E8-E7AD4F09F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XSS </a:t>
            </a:r>
            <a:r>
              <a:rPr lang="ru-RU" dirty="0"/>
              <a:t>Атаки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EF727D-C9FD-E3BA-B608-9057F41CF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59528"/>
            <a:ext cx="12192000" cy="3475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60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86A625-6C67-9B99-880C-6A090FE033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23199-C020-EFB2-5625-6A24E6D8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Защита от </a:t>
            </a:r>
            <a:r>
              <a:rPr lang="en-US" dirty="0"/>
              <a:t>XSS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29D593-AE8B-CC4A-407E-675103070C15}"/>
              </a:ext>
            </a:extLst>
          </p:cNvPr>
          <p:cNvSpPr txBox="1"/>
          <p:nvPr/>
        </p:nvSpPr>
        <p:spPr>
          <a:xfrm>
            <a:off x="901212" y="2408818"/>
            <a:ext cx="609306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Content-Security-Policy: </a:t>
            </a:r>
          </a:p>
          <a:p>
            <a:r>
              <a:rPr lang="ru-RU" dirty="0"/>
              <a:t>  </a:t>
            </a:r>
            <a:r>
              <a:rPr lang="ru-RU" dirty="0" err="1"/>
              <a:t>default-src</a:t>
            </a:r>
            <a:r>
              <a:rPr lang="ru-RU" dirty="0"/>
              <a:t> '</a:t>
            </a:r>
            <a:r>
              <a:rPr lang="ru-RU" dirty="0" err="1"/>
              <a:t>self</a:t>
            </a:r>
            <a:r>
              <a:rPr lang="ru-RU" dirty="0"/>
              <a:t>';</a:t>
            </a:r>
          </a:p>
          <a:p>
            <a:r>
              <a:rPr lang="ru-RU" dirty="0"/>
              <a:t>  </a:t>
            </a:r>
            <a:r>
              <a:rPr lang="ru-RU" dirty="0" err="1"/>
              <a:t>script-src</a:t>
            </a:r>
            <a:r>
              <a:rPr lang="ru-RU" dirty="0"/>
              <a:t> '</a:t>
            </a:r>
            <a:r>
              <a:rPr lang="ru-RU" dirty="0" err="1"/>
              <a:t>self</a:t>
            </a:r>
            <a:r>
              <a:rPr lang="ru-RU" dirty="0"/>
              <a:t>' '</a:t>
            </a:r>
            <a:r>
              <a:rPr lang="ru-RU" dirty="0" err="1"/>
              <a:t>unsafe-inline</a:t>
            </a:r>
            <a:r>
              <a:rPr lang="ru-RU" dirty="0"/>
              <a:t>' '</a:t>
            </a:r>
            <a:r>
              <a:rPr lang="ru-RU" dirty="0" err="1"/>
              <a:t>unsafe-eval</a:t>
            </a:r>
            <a:r>
              <a:rPr lang="ru-RU" dirty="0"/>
              <a:t>' https://trusted-cdn.com;</a:t>
            </a:r>
          </a:p>
          <a:p>
            <a:r>
              <a:rPr lang="ru-RU" dirty="0"/>
              <a:t>  </a:t>
            </a:r>
            <a:r>
              <a:rPr lang="ru-RU" dirty="0" err="1"/>
              <a:t>style-src</a:t>
            </a:r>
            <a:r>
              <a:rPr lang="ru-RU" dirty="0"/>
              <a:t> '</a:t>
            </a:r>
            <a:r>
              <a:rPr lang="ru-RU" dirty="0" err="1"/>
              <a:t>self</a:t>
            </a:r>
            <a:r>
              <a:rPr lang="ru-RU" dirty="0"/>
              <a:t>' '</a:t>
            </a:r>
            <a:r>
              <a:rPr lang="ru-RU" dirty="0" err="1"/>
              <a:t>unsafe-inline</a:t>
            </a:r>
            <a:r>
              <a:rPr lang="ru-RU" dirty="0"/>
              <a:t>' https://fonts.googleapis.com;</a:t>
            </a:r>
          </a:p>
          <a:p>
            <a:r>
              <a:rPr lang="ru-RU" dirty="0"/>
              <a:t>  </a:t>
            </a:r>
            <a:r>
              <a:rPr lang="ru-RU" dirty="0" err="1"/>
              <a:t>img-src</a:t>
            </a:r>
            <a:r>
              <a:rPr lang="ru-RU" dirty="0"/>
              <a:t> '</a:t>
            </a:r>
            <a:r>
              <a:rPr lang="ru-RU" dirty="0" err="1"/>
              <a:t>self</a:t>
            </a:r>
            <a:r>
              <a:rPr lang="ru-RU" dirty="0"/>
              <a:t>' </a:t>
            </a:r>
            <a:r>
              <a:rPr lang="ru-RU" dirty="0" err="1"/>
              <a:t>data</a:t>
            </a:r>
            <a:r>
              <a:rPr lang="ru-RU" dirty="0"/>
              <a:t>: https:;</a:t>
            </a:r>
          </a:p>
          <a:p>
            <a:r>
              <a:rPr lang="ru-RU" dirty="0"/>
              <a:t>  </a:t>
            </a:r>
            <a:r>
              <a:rPr lang="ru-RU" dirty="0" err="1"/>
              <a:t>font-src</a:t>
            </a:r>
            <a:r>
              <a:rPr lang="ru-RU" dirty="0"/>
              <a:t> '</a:t>
            </a:r>
            <a:r>
              <a:rPr lang="ru-RU" dirty="0" err="1"/>
              <a:t>self</a:t>
            </a:r>
            <a:r>
              <a:rPr lang="ru-RU" dirty="0"/>
              <a:t>' https://fonts.gstatic.com;</a:t>
            </a:r>
          </a:p>
          <a:p>
            <a:r>
              <a:rPr lang="ru-RU" dirty="0"/>
              <a:t>  </a:t>
            </a:r>
            <a:r>
              <a:rPr lang="ru-RU" dirty="0" err="1"/>
              <a:t>connect-src</a:t>
            </a:r>
            <a:r>
              <a:rPr lang="ru-RU" dirty="0"/>
              <a:t> '</a:t>
            </a:r>
            <a:r>
              <a:rPr lang="ru-RU" dirty="0" err="1"/>
              <a:t>self</a:t>
            </a:r>
            <a:r>
              <a:rPr lang="ru-RU" dirty="0"/>
              <a:t>' https://api.example.com;</a:t>
            </a:r>
          </a:p>
          <a:p>
            <a:r>
              <a:rPr lang="ru-RU" dirty="0"/>
              <a:t>  </a:t>
            </a:r>
            <a:r>
              <a:rPr lang="ru-RU" dirty="0" err="1"/>
              <a:t>frame-src</a:t>
            </a:r>
            <a:r>
              <a:rPr lang="ru-RU" dirty="0"/>
              <a:t> '</a:t>
            </a:r>
            <a:r>
              <a:rPr lang="ru-RU" dirty="0" err="1"/>
              <a:t>none</a:t>
            </a:r>
            <a:r>
              <a:rPr lang="ru-RU" dirty="0"/>
              <a:t>';</a:t>
            </a:r>
          </a:p>
          <a:p>
            <a:r>
              <a:rPr lang="ru-RU" dirty="0"/>
              <a:t>  </a:t>
            </a:r>
            <a:r>
              <a:rPr lang="ru-RU" dirty="0" err="1"/>
              <a:t>object-src</a:t>
            </a:r>
            <a:r>
              <a:rPr lang="ru-RU" dirty="0"/>
              <a:t> '</a:t>
            </a:r>
            <a:r>
              <a:rPr lang="ru-RU" dirty="0" err="1"/>
              <a:t>none</a:t>
            </a:r>
            <a:r>
              <a:rPr lang="ru-RU" dirty="0"/>
              <a:t>';</a:t>
            </a:r>
          </a:p>
          <a:p>
            <a:r>
              <a:rPr lang="ru-RU" dirty="0"/>
              <a:t>  </a:t>
            </a:r>
            <a:r>
              <a:rPr lang="ru-RU" dirty="0" err="1"/>
              <a:t>base-uri</a:t>
            </a:r>
            <a:r>
              <a:rPr lang="ru-RU" dirty="0"/>
              <a:t> '</a:t>
            </a:r>
            <a:r>
              <a:rPr lang="ru-RU" dirty="0" err="1"/>
              <a:t>self</a:t>
            </a:r>
            <a:r>
              <a:rPr lang="ru-RU" dirty="0"/>
              <a:t>';</a:t>
            </a:r>
          </a:p>
          <a:p>
            <a:r>
              <a:rPr lang="ru-RU" dirty="0"/>
              <a:t>  </a:t>
            </a:r>
            <a:r>
              <a:rPr lang="ru-RU" dirty="0" err="1"/>
              <a:t>form-action</a:t>
            </a:r>
            <a:r>
              <a:rPr lang="ru-RU" dirty="0"/>
              <a:t> '</a:t>
            </a:r>
            <a:r>
              <a:rPr lang="ru-RU" dirty="0" err="1"/>
              <a:t>self</a:t>
            </a:r>
            <a:r>
              <a:rPr lang="ru-RU" dirty="0"/>
              <a:t>';</a:t>
            </a:r>
          </a:p>
          <a:p>
            <a:r>
              <a:rPr lang="ru-RU" dirty="0"/>
              <a:t>  </a:t>
            </a:r>
            <a:r>
              <a:rPr lang="ru-RU" dirty="0" err="1"/>
              <a:t>report-uri</a:t>
            </a:r>
            <a:r>
              <a:rPr lang="ru-RU" dirty="0"/>
              <a:t> /</a:t>
            </a:r>
            <a:r>
              <a:rPr lang="ru-RU" dirty="0" err="1"/>
              <a:t>csp-violation-report</a:t>
            </a:r>
            <a:r>
              <a:rPr lang="ru-RU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9848806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A6F38-4C15-7F46-79F4-210025EFE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4FB8C-C0B7-69B2-90AB-DAE9AAA2E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CSRF </a:t>
            </a:r>
            <a:r>
              <a:rPr lang="ru-RU" dirty="0"/>
              <a:t>Атаки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8490488-4CF0-F154-4007-B222F40258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463" y="0"/>
            <a:ext cx="76913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4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D65AE-C596-788C-0715-E245C40C42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52DD3-F778-5DD3-0AAA-28CFEFD9E3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Сводная таблица защиты от CSRF</a:t>
            </a:r>
          </a:p>
        </p:txBody>
      </p:sp>
      <p:graphicFrame>
        <p:nvGraphicFramePr>
          <p:cNvPr id="3" name="Таблица 2">
            <a:extLst>
              <a:ext uri="{FF2B5EF4-FFF2-40B4-BE49-F238E27FC236}">
                <a16:creationId xmlns:a16="http://schemas.microsoft.com/office/drawing/2014/main" id="{79972195-5CDA-D74A-DB1F-A6DEEFB0A1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4951416"/>
              </p:ext>
            </p:extLst>
          </p:nvPr>
        </p:nvGraphicFramePr>
        <p:xfrm>
          <a:off x="685800" y="2423319"/>
          <a:ext cx="10131426" cy="3689480"/>
        </p:xfrm>
        <a:graphic>
          <a:graphicData uri="http://schemas.openxmlformats.org/drawingml/2006/table">
            <a:tbl>
              <a:tblPr/>
              <a:tblGrid>
                <a:gridCol w="3112268">
                  <a:extLst>
                    <a:ext uri="{9D8B030D-6E8A-4147-A177-3AD203B41FA5}">
                      <a16:colId xmlns:a16="http://schemas.microsoft.com/office/drawing/2014/main" val="1224541041"/>
                    </a:ext>
                  </a:extLst>
                </a:gridCol>
                <a:gridCol w="3509579">
                  <a:extLst>
                    <a:ext uri="{9D8B030D-6E8A-4147-A177-3AD203B41FA5}">
                      <a16:colId xmlns:a16="http://schemas.microsoft.com/office/drawing/2014/main" val="3166408250"/>
                    </a:ext>
                  </a:extLst>
                </a:gridCol>
                <a:gridCol w="3509579">
                  <a:extLst>
                    <a:ext uri="{9D8B030D-6E8A-4147-A177-3AD203B41FA5}">
                      <a16:colId xmlns:a16="http://schemas.microsoft.com/office/drawing/2014/main" val="2954815003"/>
                    </a:ext>
                  </a:extLst>
                </a:gridCol>
              </a:tblGrid>
              <a:tr h="393700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Метод защиты</a:t>
                      </a:r>
                    </a:p>
                  </a:txBody>
                  <a:tcPr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Как работает</a:t>
                      </a:r>
                    </a:p>
                  </a:txBody>
                  <a:tcPr marL="121920"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Эффективность</a:t>
                      </a:r>
                    </a:p>
                  </a:txBody>
                  <a:tcPr marL="121920"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598679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CSRF Tokens</a:t>
                      </a:r>
                      <a:endParaRPr lang="en-US" sz="24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Секретный токен в каждой форме</a:t>
                      </a:r>
                    </a:p>
                  </a:txBody>
                  <a:tcPr marL="121920"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Очень высокая</a:t>
                      </a:r>
                    </a:p>
                  </a:txBody>
                  <a:tcPr marL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506608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SameSite Cookies</a:t>
                      </a:r>
                      <a:endParaRPr lang="en-US" sz="24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Браузер не отправляет cookies в cross-origin запросах</a:t>
                      </a:r>
                    </a:p>
                  </a:txBody>
                  <a:tcPr marL="121920"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Высокая</a:t>
                      </a:r>
                    </a:p>
                  </a:txBody>
                  <a:tcPr marL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503711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Double Submit Cookie</a:t>
                      </a:r>
                      <a:endParaRPr lang="en-US" sz="24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Токен в форме и в cookie</a:t>
                      </a:r>
                    </a:p>
                  </a:txBody>
                  <a:tcPr marL="121920"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Высокая</a:t>
                      </a:r>
                    </a:p>
                  </a:txBody>
                  <a:tcPr marL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796453"/>
                  </a:ext>
                </a:extLst>
              </a:tr>
              <a:tr h="393700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Referer Validation</a:t>
                      </a:r>
                      <a:endParaRPr lang="en-US" sz="24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Проверка источника запроса</a:t>
                      </a:r>
                    </a:p>
                  </a:txBody>
                  <a:tcPr marL="121920"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Средняя</a:t>
                      </a:r>
                    </a:p>
                  </a:txBody>
                  <a:tcPr marL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918315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en-US" sz="2400" b="1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Custom Headers</a:t>
                      </a:r>
                      <a:endParaRPr lang="en-US" sz="24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Требование специальных заголовков</a:t>
                      </a:r>
                    </a:p>
                  </a:txBody>
                  <a:tcPr marL="121920" marR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2400" b="0" dirty="0">
                          <a:solidFill>
                            <a:schemeClr val="bg1"/>
                          </a:solidFill>
                          <a:effectLst/>
                          <a:latin typeface="quote-cjk-patch"/>
                        </a:rPr>
                        <a:t>Высокая</a:t>
                      </a:r>
                    </a:p>
                  </a:txBody>
                  <a:tcPr marL="121920" marT="76200" marB="762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983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3297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1EC068-2CA0-23C6-2B62-11468352A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/>
              <a:t>План лекции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6812A4-C51E-81E3-383C-21AECF9468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dirty="0"/>
              <a:t>Введение: Архитектура современного веба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Безопасность API: Угрозы и защита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Клиентская безопасность: XSS, CSRF, CSP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Интеграция: Связь </a:t>
            </a:r>
            <a:r>
              <a:rPr lang="ru-RU" sz="3200" dirty="0" err="1"/>
              <a:t>backend</a:t>
            </a:r>
            <a:r>
              <a:rPr lang="ru-RU" sz="3200" dirty="0"/>
              <a:t> и </a:t>
            </a:r>
            <a:r>
              <a:rPr lang="ru-RU" sz="3200" dirty="0" err="1"/>
              <a:t>frontend</a:t>
            </a:r>
            <a:endParaRPr lang="ru-RU" sz="3200" dirty="0"/>
          </a:p>
          <a:p>
            <a:pPr marL="514350" indent="-514350">
              <a:buFont typeface="+mj-lt"/>
              <a:buAutoNum type="arabicPeriod"/>
            </a:pPr>
            <a:r>
              <a:rPr lang="ru-RU" sz="3200" dirty="0"/>
              <a:t>Практические кейсы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BA4836-A86E-2AE5-DDBE-0151B2F44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495ED7-0083-41B9-9551-3BBAE914DC58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3890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ACF29-3F15-E898-1442-17916107E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14DB833-7A10-28BB-3AB6-46B4204D1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Безопасное хранение на клиенте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024A0C-0E25-358F-631F-CA31C36C43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446" y="1578585"/>
            <a:ext cx="12192000" cy="527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68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22306-C5FF-3B6F-BC4F-291B0C07E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015274-6E96-8B5E-A975-7DACC1F8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Зависимости и </a:t>
            </a:r>
            <a:r>
              <a:rPr lang="en-US" dirty="0"/>
              <a:t>SCA</a:t>
            </a:r>
            <a:endParaRPr lang="ru-RU" dirty="0"/>
          </a:p>
        </p:txBody>
      </p:sp>
      <p:pic>
        <p:nvPicPr>
          <p:cNvPr id="5122" name="Picture 2" descr="Лучшие инструменты анализа состава программного обеспечения | Xygeni">
            <a:extLst>
              <a:ext uri="{FF2B5EF4-FFF2-40B4-BE49-F238E27FC236}">
                <a16:creationId xmlns:a16="http://schemas.microsoft.com/office/drawing/2014/main" id="{C1B90853-C4DC-0BC8-362B-69BF57F2D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68" y="1811215"/>
            <a:ext cx="103806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943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489A5-11F6-648E-C2FF-EE7CEEE01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CA9110C-9F5D-6E11-7D39-560527E2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Интеграция безопасности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EBEAED1-A66D-59D6-DC20-582383DCA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b="1" dirty="0"/>
              <a:t>Принципы:</a:t>
            </a:r>
            <a:endParaRPr lang="ru-RU" sz="2400" dirty="0"/>
          </a:p>
          <a:p>
            <a:pPr lvl="1"/>
            <a:r>
              <a:rPr lang="ru-RU" sz="2400" dirty="0"/>
              <a:t>Логика авторизации на </a:t>
            </a:r>
            <a:r>
              <a:rPr lang="ru-RU" sz="2400" dirty="0" err="1"/>
              <a:t>backend</a:t>
            </a:r>
            <a:endParaRPr lang="ru-RU" sz="2400" dirty="0"/>
          </a:p>
          <a:p>
            <a:pPr lvl="1"/>
            <a:r>
              <a:rPr lang="ru-RU" sz="2400" dirty="0"/>
              <a:t>Согласованная политика CORS</a:t>
            </a:r>
          </a:p>
          <a:p>
            <a:pPr lvl="1"/>
            <a:r>
              <a:rPr lang="ru-RU" sz="2400" dirty="0"/>
              <a:t>Единый мониторинг</a:t>
            </a:r>
          </a:p>
          <a:p>
            <a:endParaRPr lang="ru-RU" sz="3600" dirty="0"/>
          </a:p>
        </p:txBody>
      </p:sp>
    </p:spTree>
    <p:extLst>
      <p:ext uri="{BB962C8B-B14F-4D97-AF65-F5344CB8AC3E}">
        <p14:creationId xmlns:p14="http://schemas.microsoft.com/office/powerpoint/2010/main" val="1408289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815B37-B1B4-E98B-27A0-889095E4D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11CF51-16D1-9EE7-9AC5-D504B7A75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CORS </a:t>
            </a:r>
            <a:r>
              <a:rPr lang="ru-RU" dirty="0"/>
              <a:t>безопасность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CE6E8E1-0C1D-33FC-E400-B391043DF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375" y="0"/>
            <a:ext cx="64699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451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BD6EC-CD20-728B-5461-E2FD0D3E6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79320-B297-4554-B1AD-60F69918E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Эволюция веб-архитектуры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3E578E05-AB36-863C-1031-0FA164DF5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2782438"/>
              </p:ext>
            </p:extLst>
          </p:nvPr>
        </p:nvGraphicFramePr>
        <p:xfrm>
          <a:off x="685801" y="2008717"/>
          <a:ext cx="10820397" cy="4264341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076449">
                  <a:extLst>
                    <a:ext uri="{9D8B030D-6E8A-4147-A177-3AD203B41FA5}">
                      <a16:colId xmlns:a16="http://schemas.microsoft.com/office/drawing/2014/main" val="3618686057"/>
                    </a:ext>
                  </a:extLst>
                </a:gridCol>
                <a:gridCol w="4724400">
                  <a:extLst>
                    <a:ext uri="{9D8B030D-6E8A-4147-A177-3AD203B41FA5}">
                      <a16:colId xmlns:a16="http://schemas.microsoft.com/office/drawing/2014/main" val="1863070609"/>
                    </a:ext>
                  </a:extLst>
                </a:gridCol>
                <a:gridCol w="4019548">
                  <a:extLst>
                    <a:ext uri="{9D8B030D-6E8A-4147-A177-3AD203B41FA5}">
                      <a16:colId xmlns:a16="http://schemas.microsoft.com/office/drawing/2014/main" val="3670298322"/>
                    </a:ext>
                  </a:extLst>
                </a:gridCol>
              </a:tblGrid>
              <a:tr h="168112"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Аспект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9045" marR="52061" marT="32538" marB="32538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ru-RU" sz="1100" b="1">
                          <a:solidFill>
                            <a:schemeClr val="bg1"/>
                          </a:solidFill>
                          <a:effectLst/>
                        </a:rPr>
                        <a:t>Монолитная Архитектура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52061" marT="32538" marB="32538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1875"/>
                        </a:lnSpc>
                        <a:buNone/>
                      </a:pPr>
                      <a:r>
                        <a:rPr lang="ru-RU" sz="1100" b="1">
                          <a:solidFill>
                            <a:schemeClr val="bg1"/>
                          </a:solidFill>
                          <a:effectLst/>
                        </a:rPr>
                        <a:t>Микросервисная Архитектура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52061" marT="32538" marB="32538" anchor="ctr"/>
                </a:tc>
                <a:extLst>
                  <a:ext uri="{0D108BD9-81ED-4DB2-BD59-A6C34878D82A}">
                    <a16:rowId xmlns:a16="http://schemas.microsoft.com/office/drawing/2014/main" val="264409295"/>
                  </a:ext>
                </a:extLst>
              </a:tr>
              <a:tr h="580258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1">
                          <a:solidFill>
                            <a:schemeClr val="bg1"/>
                          </a:solidFill>
                          <a:effectLst/>
                        </a:rPr>
                        <a:t>Структура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9045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Единое, тесно связанное приложение. Все компоненты (БД, клиентская логика, серверная логика) развернуты как одно целое.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Набор небольших, независимых сервисов, каждый со своей зоной ответственности. Общаются через API (часто HTTP/REST, gRPC).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39045" marT="32538" marB="32538" anchor="ctr"/>
                </a:tc>
                <a:extLst>
                  <a:ext uri="{0D108BD9-81ED-4DB2-BD59-A6C34878D82A}">
                    <a16:rowId xmlns:a16="http://schemas.microsoft.com/office/drawing/2014/main" val="531120617"/>
                  </a:ext>
                </a:extLst>
              </a:tr>
              <a:tr h="580258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1">
                          <a:solidFill>
                            <a:schemeClr val="bg1"/>
                          </a:solidFill>
                          <a:effectLst/>
                        </a:rPr>
                        <a:t>Гибкость &amp; Разработка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9045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Сложно вносить изменения, обновлять технологии. Зависимости между компонентами. Одна команда на весь монолит.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Высокая. Сервисы можно разрабатывать, обновлять и масштабировать независимо. Разные команды владеют разными сервисами.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39045" marT="32538" marB="32538" anchor="ctr"/>
                </a:tc>
                <a:extLst>
                  <a:ext uri="{0D108BD9-81ED-4DB2-BD59-A6C34878D82A}">
                    <a16:rowId xmlns:a16="http://schemas.microsoft.com/office/drawing/2014/main" val="2893327286"/>
                  </a:ext>
                </a:extLst>
              </a:tr>
              <a:tr h="580258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1">
                          <a:solidFill>
                            <a:schemeClr val="bg1"/>
                          </a:solidFill>
                          <a:effectLst/>
                        </a:rPr>
                        <a:t>Масштабируемость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9045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Масштабируется "все или ничего". Чтобы масштабировать одну функцию, нужно масштабировать весь монолит.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Горизонтальное масштабирование. Можно масштабировать только те сервисы, которые испытывают высокую нагрузку.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39045" marT="32538" marB="32538" anchor="ctr"/>
                </a:tc>
                <a:extLst>
                  <a:ext uri="{0D108BD9-81ED-4DB2-BD59-A6C34878D82A}">
                    <a16:rowId xmlns:a16="http://schemas.microsoft.com/office/drawing/2014/main" val="64645001"/>
                  </a:ext>
                </a:extLst>
              </a:tr>
              <a:tr h="477222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1">
                          <a:solidFill>
                            <a:schemeClr val="bg1"/>
                          </a:solidFill>
                          <a:effectLst/>
                        </a:rPr>
                        <a:t>Надежность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9045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Единая точка отказа. Падение одного компонента может "положить" все приложение.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Отказоустойчивость. Падение одного сервиса не должно затрагивать другие (при правильном проектировании).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39045" marT="32538" marB="32538" anchor="ctr"/>
                </a:tc>
                <a:extLst>
                  <a:ext uri="{0D108BD9-81ED-4DB2-BD59-A6C34878D82A}">
                    <a16:rowId xmlns:a16="http://schemas.microsoft.com/office/drawing/2014/main" val="4263437785"/>
                  </a:ext>
                </a:extLst>
              </a:tr>
              <a:tr h="580258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1">
                          <a:solidFill>
                            <a:schemeClr val="bg1"/>
                          </a:solidFill>
                          <a:effectLst/>
                        </a:rPr>
                        <a:t>Сложность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9045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Простота на старте, но хаос и "большой комок грязи" при росте.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Высокая сложность с самого начала: оркестрация, мониторинг, обнаружение сервисов, распределенные транзакции.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39045" marT="32538" marB="32538" anchor="ctr"/>
                </a:tc>
                <a:extLst>
                  <a:ext uri="{0D108BD9-81ED-4DB2-BD59-A6C34878D82A}">
                    <a16:rowId xmlns:a16="http://schemas.microsoft.com/office/drawing/2014/main" val="2389926646"/>
                  </a:ext>
                </a:extLst>
              </a:tr>
              <a:tr h="683295"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1">
                          <a:solidFill>
                            <a:schemeClr val="bg1"/>
                          </a:solidFill>
                          <a:effectLst/>
                        </a:rPr>
                        <a:t>Идеально для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39045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>
                          <a:solidFill>
                            <a:schemeClr val="bg1"/>
                          </a:solidFill>
                          <a:effectLst/>
                        </a:rPr>
                        <a:t>Небольшие проекты, стартапы, приложения с предсказуемой нагрузкой.</a:t>
                      </a:r>
                      <a:endParaRPr lang="ru-RU" sz="1100" b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52061" marT="32538" marB="32538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ts val="1875"/>
                        </a:lnSpc>
                        <a:buNone/>
                      </a:pPr>
                      <a:r>
                        <a:rPr lang="ru-RU" sz="1100" b="0" dirty="0">
                          <a:solidFill>
                            <a:schemeClr val="bg1"/>
                          </a:solidFill>
                          <a:effectLst/>
                        </a:rPr>
                        <a:t>Сложные, высоконагруженные системы, которые требуют частых обновлений и гибкости (например, крупные маркетплейсы, стриминговые сервисы).</a:t>
                      </a:r>
                      <a:endParaRPr lang="ru-RU" sz="1100" b="0" dirty="0">
                        <a:solidFill>
                          <a:schemeClr val="bg1"/>
                        </a:solidFill>
                        <a:effectLst/>
                        <a:latin typeface="quote-cjk-patch"/>
                      </a:endParaRPr>
                    </a:p>
                  </a:txBody>
                  <a:tcPr marL="52061" marR="39045" marT="32538" marB="32538" anchor="ctr"/>
                </a:tc>
                <a:extLst>
                  <a:ext uri="{0D108BD9-81ED-4DB2-BD59-A6C34878D82A}">
                    <a16:rowId xmlns:a16="http://schemas.microsoft.com/office/drawing/2014/main" val="1987548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8507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3C3208C-D8A0-90C9-D9A1-4EAE58190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OWASP API Security Top 10</a:t>
            </a:r>
            <a:r>
              <a:rPr lang="ru-RU" dirty="0"/>
              <a:t> 2023</a:t>
            </a:r>
          </a:p>
        </p:txBody>
      </p:sp>
      <p:pic>
        <p:nvPicPr>
          <p:cNvPr id="2050" name="Picture 2" descr="What's New in OWASP API Top 10 2023? | Indusface Blog">
            <a:extLst>
              <a:ext uri="{FF2B5EF4-FFF2-40B4-BE49-F238E27FC236}">
                <a16:creationId xmlns:a16="http://schemas.microsoft.com/office/drawing/2014/main" id="{1DAF5478-0E2D-4D12-1B15-3524D034B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0225"/>
            <a:ext cx="12192000" cy="4894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475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B69BB-0093-B966-91B4-A4338EF1EC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314B60-64C5-E863-B99A-16576D3A0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BOLA/IDOR </a:t>
            </a:r>
            <a:r>
              <a:rPr lang="ru-RU" dirty="0"/>
              <a:t>Атаки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3B52C21-4452-B4D0-13F1-ED41E9D64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041" y="0"/>
            <a:ext cx="68479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792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C881E-0340-6F89-AB80-41945B158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F620F01-5D4C-11D8-9A1E-312864E61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BOLA/IDOR </a:t>
            </a:r>
            <a:r>
              <a:rPr lang="ru-RU" dirty="0"/>
              <a:t>Атаки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7A1D3E-CD4B-53D9-5061-B68E4A40A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0377"/>
            <a:ext cx="12192000" cy="543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110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828867-2B51-7ECE-0B2A-E4A0BEA556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B09B38-CE90-6D13-0B20-D0431C44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BOLA/IDOR </a:t>
            </a:r>
            <a:r>
              <a:rPr lang="ru-RU" dirty="0"/>
              <a:t>Атаки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8B7C7F-48BE-5431-E44B-D93B062E83CA}"/>
              </a:ext>
            </a:extLst>
          </p:cNvPr>
          <p:cNvSpPr txBox="1"/>
          <p:nvPr/>
        </p:nvSpPr>
        <p:spPr>
          <a:xfrm>
            <a:off x="803956" y="2065867"/>
            <a:ext cx="10131425" cy="7040389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ru-RU" sz="1050" dirty="0"/>
              <a:t>// УЯЗВИМЫЙ КОД - нет проверки владельца</a:t>
            </a:r>
          </a:p>
          <a:p>
            <a:r>
              <a:rPr lang="ru-RU" sz="1050" dirty="0" err="1"/>
              <a:t>app.get</a:t>
            </a:r>
            <a:r>
              <a:rPr lang="ru-RU" sz="1050" dirty="0"/>
              <a:t>('/</a:t>
            </a:r>
            <a:r>
              <a:rPr lang="ru-RU" sz="1050" dirty="0" err="1"/>
              <a:t>api</a:t>
            </a:r>
            <a:r>
              <a:rPr lang="ru-RU" sz="1050" dirty="0"/>
              <a:t>/</a:t>
            </a:r>
            <a:r>
              <a:rPr lang="ru-RU" sz="1050" dirty="0" err="1"/>
              <a:t>users</a:t>
            </a:r>
            <a:r>
              <a:rPr lang="ru-RU" sz="1050" dirty="0"/>
              <a:t>/:</a:t>
            </a:r>
            <a:r>
              <a:rPr lang="ru-RU" sz="1050" dirty="0" err="1"/>
              <a:t>userId</a:t>
            </a:r>
            <a:r>
              <a:rPr lang="ru-RU" sz="1050" dirty="0"/>
              <a:t>', </a:t>
            </a:r>
            <a:r>
              <a:rPr lang="ru-RU" sz="1050" dirty="0" err="1"/>
              <a:t>authenticateToken</a:t>
            </a:r>
            <a:r>
              <a:rPr lang="ru-RU" sz="1050" dirty="0"/>
              <a:t>, </a:t>
            </a:r>
            <a:r>
              <a:rPr lang="ru-RU" sz="1050" dirty="0" err="1"/>
              <a:t>async</a:t>
            </a:r>
            <a:r>
              <a:rPr lang="ru-RU" sz="1050" dirty="0"/>
              <a:t> (</a:t>
            </a:r>
            <a:r>
              <a:rPr lang="ru-RU" sz="1050" dirty="0" err="1"/>
              <a:t>req</a:t>
            </a:r>
            <a:r>
              <a:rPr lang="ru-RU" sz="1050" dirty="0"/>
              <a:t>, </a:t>
            </a:r>
            <a:r>
              <a:rPr lang="ru-RU" sz="1050" dirty="0" err="1"/>
              <a:t>res</a:t>
            </a:r>
            <a:r>
              <a:rPr lang="ru-RU" sz="1050" dirty="0"/>
              <a:t>) =&gt; {</a:t>
            </a:r>
          </a:p>
          <a:p>
            <a:r>
              <a:rPr lang="ru-RU" sz="1050" dirty="0"/>
              <a:t>    </a:t>
            </a:r>
            <a:r>
              <a:rPr lang="ru-RU" sz="1050" dirty="0" err="1"/>
              <a:t>try</a:t>
            </a:r>
            <a:r>
              <a:rPr lang="ru-RU" sz="1050" dirty="0"/>
              <a:t> {</a:t>
            </a:r>
          </a:p>
          <a:p>
            <a:r>
              <a:rPr lang="ru-RU" sz="1050" dirty="0"/>
              <a:t>        </a:t>
            </a:r>
            <a:r>
              <a:rPr lang="ru-RU" sz="1050" dirty="0" err="1"/>
              <a:t>const</a:t>
            </a:r>
            <a:r>
              <a:rPr lang="ru-RU" sz="1050" dirty="0"/>
              <a:t> </a:t>
            </a:r>
            <a:r>
              <a:rPr lang="ru-RU" sz="1050" dirty="0" err="1"/>
              <a:t>userId</a:t>
            </a:r>
            <a:r>
              <a:rPr lang="ru-RU" sz="1050" dirty="0"/>
              <a:t> = </a:t>
            </a:r>
            <a:r>
              <a:rPr lang="ru-RU" sz="1050" dirty="0" err="1"/>
              <a:t>req.params.userId</a:t>
            </a:r>
            <a:r>
              <a:rPr lang="ru-RU" sz="1050" dirty="0"/>
              <a:t>;</a:t>
            </a:r>
          </a:p>
          <a:p>
            <a:r>
              <a:rPr lang="ru-RU" sz="1050" dirty="0"/>
              <a:t>        </a:t>
            </a:r>
          </a:p>
          <a:p>
            <a:r>
              <a:rPr lang="ru-RU" sz="1050" dirty="0"/>
              <a:t>        // КРИТИЧЕСКАЯ ОШИБКА: нет проверки, что req.user.id === </a:t>
            </a:r>
            <a:r>
              <a:rPr lang="ru-RU" sz="1050" dirty="0" err="1"/>
              <a:t>userId</a:t>
            </a:r>
            <a:endParaRPr lang="ru-RU" sz="1050" dirty="0"/>
          </a:p>
          <a:p>
            <a:r>
              <a:rPr lang="ru-RU" sz="1050" dirty="0"/>
              <a:t>        </a:t>
            </a:r>
            <a:r>
              <a:rPr lang="ru-RU" sz="1050" dirty="0" err="1"/>
              <a:t>const</a:t>
            </a:r>
            <a:r>
              <a:rPr lang="ru-RU" sz="1050" dirty="0"/>
              <a:t> </a:t>
            </a:r>
            <a:r>
              <a:rPr lang="ru-RU" sz="1050" dirty="0" err="1"/>
              <a:t>user</a:t>
            </a:r>
            <a:r>
              <a:rPr lang="ru-RU" sz="1050" dirty="0"/>
              <a:t> = </a:t>
            </a:r>
            <a:r>
              <a:rPr lang="ru-RU" sz="1050" dirty="0" err="1"/>
              <a:t>await</a:t>
            </a:r>
            <a:r>
              <a:rPr lang="ru-RU" sz="1050" dirty="0"/>
              <a:t> </a:t>
            </a:r>
            <a:r>
              <a:rPr lang="ru-RU" sz="1050" dirty="0" err="1"/>
              <a:t>User.findById</a:t>
            </a:r>
            <a:r>
              <a:rPr lang="ru-RU" sz="1050" dirty="0"/>
              <a:t>(</a:t>
            </a:r>
            <a:r>
              <a:rPr lang="ru-RU" sz="1050" dirty="0" err="1"/>
              <a:t>userId</a:t>
            </a:r>
            <a:r>
              <a:rPr lang="ru-RU" sz="1050" dirty="0"/>
              <a:t>);</a:t>
            </a:r>
          </a:p>
          <a:p>
            <a:r>
              <a:rPr lang="ru-RU" sz="1050" dirty="0"/>
              <a:t>        </a:t>
            </a:r>
          </a:p>
          <a:p>
            <a:r>
              <a:rPr lang="ru-RU" sz="1050" dirty="0"/>
              <a:t>        </a:t>
            </a:r>
            <a:r>
              <a:rPr lang="ru-RU" sz="1050" dirty="0" err="1"/>
              <a:t>if</a:t>
            </a:r>
            <a:r>
              <a:rPr lang="ru-RU" sz="1050" dirty="0"/>
              <a:t> (!</a:t>
            </a:r>
            <a:r>
              <a:rPr lang="ru-RU" sz="1050" dirty="0" err="1"/>
              <a:t>user</a:t>
            </a:r>
            <a:r>
              <a:rPr lang="ru-RU" sz="1050" dirty="0"/>
              <a:t>) {</a:t>
            </a:r>
          </a:p>
          <a:p>
            <a:r>
              <a:rPr lang="ru-RU" sz="1050" dirty="0"/>
              <a:t>            </a:t>
            </a:r>
            <a:r>
              <a:rPr lang="ru-RU" sz="1050" dirty="0" err="1"/>
              <a:t>return</a:t>
            </a:r>
            <a:r>
              <a:rPr lang="ru-RU" sz="1050" dirty="0"/>
              <a:t> </a:t>
            </a:r>
            <a:r>
              <a:rPr lang="ru-RU" sz="1050" dirty="0" err="1"/>
              <a:t>res.status</a:t>
            </a:r>
            <a:r>
              <a:rPr lang="ru-RU" sz="1050" dirty="0"/>
              <a:t>(404).</a:t>
            </a:r>
            <a:r>
              <a:rPr lang="ru-RU" sz="1050" dirty="0" err="1"/>
              <a:t>json</a:t>
            </a:r>
            <a:r>
              <a:rPr lang="ru-RU" sz="1050" dirty="0"/>
              <a:t>({ </a:t>
            </a:r>
            <a:r>
              <a:rPr lang="ru-RU" sz="1050" dirty="0" err="1"/>
              <a:t>error</a:t>
            </a:r>
            <a:r>
              <a:rPr lang="ru-RU" sz="1050" dirty="0"/>
              <a:t>: 'User </a:t>
            </a:r>
            <a:r>
              <a:rPr lang="ru-RU" sz="1050" dirty="0" err="1"/>
              <a:t>not</a:t>
            </a:r>
            <a:r>
              <a:rPr lang="ru-RU" sz="1050" dirty="0"/>
              <a:t> </a:t>
            </a:r>
            <a:r>
              <a:rPr lang="ru-RU" sz="1050" dirty="0" err="1"/>
              <a:t>found</a:t>
            </a:r>
            <a:r>
              <a:rPr lang="ru-RU" sz="1050" dirty="0"/>
              <a:t>' });</a:t>
            </a:r>
          </a:p>
          <a:p>
            <a:r>
              <a:rPr lang="ru-RU" sz="1050" dirty="0"/>
              <a:t>        }</a:t>
            </a:r>
          </a:p>
          <a:p>
            <a:r>
              <a:rPr lang="ru-RU" sz="1050" dirty="0"/>
              <a:t>        </a:t>
            </a:r>
          </a:p>
          <a:p>
            <a:r>
              <a:rPr lang="ru-RU" sz="1050" dirty="0"/>
              <a:t>        // Злоумышленник может получить ЛЮБОГО пользователя</a:t>
            </a:r>
          </a:p>
          <a:p>
            <a:r>
              <a:rPr lang="ru-RU" sz="1050" dirty="0"/>
              <a:t>        </a:t>
            </a:r>
            <a:r>
              <a:rPr lang="ru-RU" sz="1050" dirty="0" err="1"/>
              <a:t>res.json</a:t>
            </a:r>
            <a:r>
              <a:rPr lang="ru-RU" sz="1050" dirty="0"/>
              <a:t>({</a:t>
            </a:r>
          </a:p>
          <a:p>
            <a:r>
              <a:rPr lang="ru-RU" sz="1050" dirty="0"/>
              <a:t>            </a:t>
            </a:r>
            <a:r>
              <a:rPr lang="ru-RU" sz="1050" dirty="0" err="1"/>
              <a:t>id</a:t>
            </a:r>
            <a:r>
              <a:rPr lang="ru-RU" sz="1050" dirty="0"/>
              <a:t>: user.id,</a:t>
            </a:r>
          </a:p>
          <a:p>
            <a:r>
              <a:rPr lang="ru-RU" sz="1050" dirty="0"/>
              <a:t>            </a:t>
            </a:r>
            <a:r>
              <a:rPr lang="ru-RU" sz="1050" dirty="0" err="1"/>
              <a:t>email</a:t>
            </a:r>
            <a:r>
              <a:rPr lang="ru-RU" sz="1050" dirty="0"/>
              <a:t>: </a:t>
            </a:r>
            <a:r>
              <a:rPr lang="ru-RU" sz="1050" dirty="0" err="1"/>
              <a:t>user.email</a:t>
            </a:r>
            <a:r>
              <a:rPr lang="ru-RU" sz="1050" dirty="0"/>
              <a:t>,</a:t>
            </a:r>
          </a:p>
          <a:p>
            <a:r>
              <a:rPr lang="ru-RU" sz="1050" dirty="0"/>
              <a:t>            </a:t>
            </a:r>
            <a:r>
              <a:rPr lang="ru-RU" sz="1050" dirty="0" err="1"/>
              <a:t>phone</a:t>
            </a:r>
            <a:r>
              <a:rPr lang="ru-RU" sz="1050" dirty="0"/>
              <a:t>: </a:t>
            </a:r>
            <a:r>
              <a:rPr lang="ru-RU" sz="1050" dirty="0" err="1"/>
              <a:t>user.phone</a:t>
            </a:r>
            <a:r>
              <a:rPr lang="ru-RU" sz="1050" dirty="0"/>
              <a:t>,</a:t>
            </a:r>
          </a:p>
          <a:p>
            <a:r>
              <a:rPr lang="ru-RU" sz="1050" dirty="0"/>
              <a:t>            </a:t>
            </a:r>
            <a:r>
              <a:rPr lang="ru-RU" sz="1050" dirty="0" err="1"/>
              <a:t>address</a:t>
            </a:r>
            <a:r>
              <a:rPr lang="ru-RU" sz="1050" dirty="0"/>
              <a:t>: </a:t>
            </a:r>
            <a:r>
              <a:rPr lang="ru-RU" sz="1050" dirty="0" err="1"/>
              <a:t>user.address</a:t>
            </a:r>
            <a:endParaRPr lang="ru-RU" sz="1050" dirty="0"/>
          </a:p>
          <a:p>
            <a:r>
              <a:rPr lang="ru-RU" sz="1050" dirty="0"/>
              <a:t>        });</a:t>
            </a:r>
          </a:p>
          <a:p>
            <a:r>
              <a:rPr lang="ru-RU" sz="1050" dirty="0"/>
              <a:t>    } </a:t>
            </a:r>
            <a:r>
              <a:rPr lang="ru-RU" sz="1050" dirty="0" err="1"/>
              <a:t>catch</a:t>
            </a:r>
            <a:r>
              <a:rPr lang="ru-RU" sz="1050" dirty="0"/>
              <a:t> (</a:t>
            </a:r>
            <a:r>
              <a:rPr lang="ru-RU" sz="1050" dirty="0" err="1"/>
              <a:t>error</a:t>
            </a:r>
            <a:r>
              <a:rPr lang="ru-RU" sz="1050" dirty="0"/>
              <a:t>) {</a:t>
            </a:r>
          </a:p>
          <a:p>
            <a:r>
              <a:rPr lang="ru-RU" sz="1050" dirty="0"/>
              <a:t>        </a:t>
            </a:r>
            <a:r>
              <a:rPr lang="ru-RU" sz="1050" dirty="0" err="1"/>
              <a:t>res.status</a:t>
            </a:r>
            <a:r>
              <a:rPr lang="ru-RU" sz="1050" dirty="0"/>
              <a:t>(500).</a:t>
            </a:r>
            <a:r>
              <a:rPr lang="ru-RU" sz="1050" dirty="0" err="1"/>
              <a:t>json</a:t>
            </a:r>
            <a:r>
              <a:rPr lang="ru-RU" sz="1050" dirty="0"/>
              <a:t>({ </a:t>
            </a:r>
            <a:r>
              <a:rPr lang="ru-RU" sz="1050" dirty="0" err="1"/>
              <a:t>error</a:t>
            </a:r>
            <a:r>
              <a:rPr lang="ru-RU" sz="1050" dirty="0"/>
              <a:t>: 'Server </a:t>
            </a:r>
            <a:r>
              <a:rPr lang="ru-RU" sz="1050" dirty="0" err="1"/>
              <a:t>error</a:t>
            </a:r>
            <a:r>
              <a:rPr lang="ru-RU" sz="1050" dirty="0"/>
              <a:t>' });</a:t>
            </a:r>
          </a:p>
          <a:p>
            <a:r>
              <a:rPr lang="ru-RU" sz="1050" dirty="0"/>
              <a:t>    }</a:t>
            </a:r>
          </a:p>
          <a:p>
            <a:r>
              <a:rPr lang="ru-RU" sz="1050" dirty="0"/>
              <a:t>});</a:t>
            </a:r>
          </a:p>
          <a:p>
            <a:endParaRPr lang="ru-RU" sz="1050" dirty="0"/>
          </a:p>
          <a:p>
            <a:br>
              <a:rPr lang="ru-RU" sz="1050" dirty="0"/>
            </a:br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r>
              <a:rPr lang="ru-RU" sz="1050" dirty="0"/>
              <a:t>// УЯЗВИМЫЙ КОД для заказов</a:t>
            </a:r>
          </a:p>
          <a:p>
            <a:r>
              <a:rPr lang="ru-RU" sz="1050" dirty="0" err="1"/>
              <a:t>app.get</a:t>
            </a:r>
            <a:r>
              <a:rPr lang="ru-RU" sz="1050" dirty="0"/>
              <a:t>('/</a:t>
            </a:r>
            <a:r>
              <a:rPr lang="ru-RU" sz="1050" dirty="0" err="1"/>
              <a:t>api</a:t>
            </a:r>
            <a:r>
              <a:rPr lang="ru-RU" sz="1050" dirty="0"/>
              <a:t>/</a:t>
            </a:r>
            <a:r>
              <a:rPr lang="ru-RU" sz="1050" dirty="0" err="1"/>
              <a:t>orders</a:t>
            </a:r>
            <a:r>
              <a:rPr lang="ru-RU" sz="1050" dirty="0"/>
              <a:t>/:</a:t>
            </a:r>
            <a:r>
              <a:rPr lang="ru-RU" sz="1050" dirty="0" err="1"/>
              <a:t>orderId</a:t>
            </a:r>
            <a:r>
              <a:rPr lang="ru-RU" sz="1050" dirty="0"/>
              <a:t>', </a:t>
            </a:r>
            <a:r>
              <a:rPr lang="ru-RU" sz="1050" dirty="0" err="1"/>
              <a:t>authenticateToken</a:t>
            </a:r>
            <a:r>
              <a:rPr lang="ru-RU" sz="1050" dirty="0"/>
              <a:t>, </a:t>
            </a:r>
            <a:r>
              <a:rPr lang="ru-RU" sz="1050" dirty="0" err="1"/>
              <a:t>async</a:t>
            </a:r>
            <a:r>
              <a:rPr lang="ru-RU" sz="1050" dirty="0"/>
              <a:t> (</a:t>
            </a:r>
            <a:r>
              <a:rPr lang="ru-RU" sz="1050" dirty="0" err="1"/>
              <a:t>req</a:t>
            </a:r>
            <a:r>
              <a:rPr lang="ru-RU" sz="1050" dirty="0"/>
              <a:t>, </a:t>
            </a:r>
            <a:r>
              <a:rPr lang="ru-RU" sz="1050" dirty="0" err="1"/>
              <a:t>res</a:t>
            </a:r>
            <a:r>
              <a:rPr lang="ru-RU" sz="1050" dirty="0"/>
              <a:t>) =&gt; {</a:t>
            </a:r>
          </a:p>
          <a:p>
            <a:r>
              <a:rPr lang="ru-RU" sz="1050" dirty="0"/>
              <a:t>    </a:t>
            </a:r>
            <a:r>
              <a:rPr lang="ru-RU" sz="1050" dirty="0" err="1"/>
              <a:t>try</a:t>
            </a:r>
            <a:r>
              <a:rPr lang="ru-RU" sz="1050" dirty="0"/>
              <a:t> {</a:t>
            </a:r>
          </a:p>
          <a:p>
            <a:r>
              <a:rPr lang="ru-RU" sz="1050" dirty="0"/>
              <a:t>        </a:t>
            </a:r>
            <a:r>
              <a:rPr lang="ru-RU" sz="1050" dirty="0" err="1"/>
              <a:t>const</a:t>
            </a:r>
            <a:r>
              <a:rPr lang="ru-RU" sz="1050" dirty="0"/>
              <a:t> </a:t>
            </a:r>
            <a:r>
              <a:rPr lang="ru-RU" sz="1050" dirty="0" err="1"/>
              <a:t>orderId</a:t>
            </a:r>
            <a:r>
              <a:rPr lang="ru-RU" sz="1050" dirty="0"/>
              <a:t> = </a:t>
            </a:r>
            <a:r>
              <a:rPr lang="ru-RU" sz="1050" dirty="0" err="1"/>
              <a:t>req.params.orderId</a:t>
            </a:r>
            <a:r>
              <a:rPr lang="ru-RU" sz="1050" dirty="0"/>
              <a:t>;</a:t>
            </a:r>
          </a:p>
          <a:p>
            <a:r>
              <a:rPr lang="ru-RU" sz="1050" dirty="0"/>
              <a:t>        </a:t>
            </a:r>
          </a:p>
          <a:p>
            <a:r>
              <a:rPr lang="ru-RU" sz="1050" dirty="0"/>
              <a:t>        // ОШИБКА: ищем заказ только по ID, без проверки владельца</a:t>
            </a:r>
          </a:p>
          <a:p>
            <a:r>
              <a:rPr lang="ru-RU" sz="1050" dirty="0"/>
              <a:t>        </a:t>
            </a:r>
            <a:r>
              <a:rPr lang="ru-RU" sz="1050" dirty="0" err="1"/>
              <a:t>const</a:t>
            </a:r>
            <a:r>
              <a:rPr lang="ru-RU" sz="1050" dirty="0"/>
              <a:t> </a:t>
            </a:r>
            <a:r>
              <a:rPr lang="ru-RU" sz="1050" dirty="0" err="1"/>
              <a:t>order</a:t>
            </a:r>
            <a:r>
              <a:rPr lang="ru-RU" sz="1050" dirty="0"/>
              <a:t> = </a:t>
            </a:r>
            <a:r>
              <a:rPr lang="ru-RU" sz="1050" dirty="0" err="1"/>
              <a:t>await</a:t>
            </a:r>
            <a:r>
              <a:rPr lang="ru-RU" sz="1050" dirty="0"/>
              <a:t> </a:t>
            </a:r>
            <a:r>
              <a:rPr lang="ru-RU" sz="1050" dirty="0" err="1"/>
              <a:t>Order.findById</a:t>
            </a:r>
            <a:r>
              <a:rPr lang="ru-RU" sz="1050" dirty="0"/>
              <a:t>(</a:t>
            </a:r>
            <a:r>
              <a:rPr lang="ru-RU" sz="1050" dirty="0" err="1"/>
              <a:t>orderId</a:t>
            </a:r>
            <a:r>
              <a:rPr lang="ru-RU" sz="1050" dirty="0"/>
              <a:t>)</a:t>
            </a:r>
          </a:p>
          <a:p>
            <a:r>
              <a:rPr lang="ru-RU" sz="1050" dirty="0"/>
              <a:t>            .</a:t>
            </a:r>
            <a:r>
              <a:rPr lang="ru-RU" sz="1050" dirty="0" err="1"/>
              <a:t>populate</a:t>
            </a:r>
            <a:r>
              <a:rPr lang="ru-RU" sz="1050" dirty="0"/>
              <a:t>('</a:t>
            </a:r>
            <a:r>
              <a:rPr lang="ru-RU" sz="1050" dirty="0" err="1"/>
              <a:t>products</a:t>
            </a:r>
            <a:r>
              <a:rPr lang="ru-RU" sz="1050" dirty="0"/>
              <a:t>');</a:t>
            </a:r>
          </a:p>
          <a:p>
            <a:r>
              <a:rPr lang="ru-RU" sz="1050" dirty="0"/>
              <a:t>        </a:t>
            </a:r>
          </a:p>
          <a:p>
            <a:r>
              <a:rPr lang="ru-RU" sz="1050" dirty="0"/>
              <a:t>        </a:t>
            </a:r>
            <a:r>
              <a:rPr lang="ru-RU" sz="1050" dirty="0" err="1"/>
              <a:t>if</a:t>
            </a:r>
            <a:r>
              <a:rPr lang="ru-RU" sz="1050" dirty="0"/>
              <a:t> (!</a:t>
            </a:r>
            <a:r>
              <a:rPr lang="ru-RU" sz="1050" dirty="0" err="1"/>
              <a:t>order</a:t>
            </a:r>
            <a:r>
              <a:rPr lang="ru-RU" sz="1050" dirty="0"/>
              <a:t>) {</a:t>
            </a:r>
          </a:p>
          <a:p>
            <a:r>
              <a:rPr lang="ru-RU" sz="1050" dirty="0"/>
              <a:t>            </a:t>
            </a:r>
            <a:r>
              <a:rPr lang="ru-RU" sz="1050" dirty="0" err="1"/>
              <a:t>return</a:t>
            </a:r>
            <a:r>
              <a:rPr lang="ru-RU" sz="1050" dirty="0"/>
              <a:t> </a:t>
            </a:r>
            <a:r>
              <a:rPr lang="ru-RU" sz="1050" dirty="0" err="1"/>
              <a:t>res.status</a:t>
            </a:r>
            <a:r>
              <a:rPr lang="ru-RU" sz="1050" dirty="0"/>
              <a:t>(404).</a:t>
            </a:r>
            <a:r>
              <a:rPr lang="ru-RU" sz="1050" dirty="0" err="1"/>
              <a:t>json</a:t>
            </a:r>
            <a:r>
              <a:rPr lang="ru-RU" sz="1050" dirty="0"/>
              <a:t>({ </a:t>
            </a:r>
            <a:r>
              <a:rPr lang="ru-RU" sz="1050" dirty="0" err="1"/>
              <a:t>error</a:t>
            </a:r>
            <a:r>
              <a:rPr lang="ru-RU" sz="1050" dirty="0"/>
              <a:t>: '</a:t>
            </a:r>
            <a:r>
              <a:rPr lang="ru-RU" sz="1050" dirty="0" err="1"/>
              <a:t>Order</a:t>
            </a:r>
            <a:r>
              <a:rPr lang="ru-RU" sz="1050" dirty="0"/>
              <a:t> </a:t>
            </a:r>
            <a:r>
              <a:rPr lang="ru-RU" sz="1050" dirty="0" err="1"/>
              <a:t>not</a:t>
            </a:r>
            <a:r>
              <a:rPr lang="ru-RU" sz="1050" dirty="0"/>
              <a:t> </a:t>
            </a:r>
            <a:r>
              <a:rPr lang="ru-RU" sz="1050" dirty="0" err="1"/>
              <a:t>found</a:t>
            </a:r>
            <a:r>
              <a:rPr lang="ru-RU" sz="1050" dirty="0"/>
              <a:t>' });</a:t>
            </a:r>
          </a:p>
          <a:p>
            <a:r>
              <a:rPr lang="ru-RU" sz="1050" dirty="0"/>
              <a:t>        }</a:t>
            </a:r>
          </a:p>
          <a:p>
            <a:r>
              <a:rPr lang="ru-RU" sz="1050" dirty="0"/>
              <a:t>        </a:t>
            </a:r>
          </a:p>
          <a:p>
            <a:r>
              <a:rPr lang="ru-RU" sz="1050" dirty="0"/>
              <a:t>        // Любой аутентифицированный пользователь получит заказ</a:t>
            </a:r>
          </a:p>
          <a:p>
            <a:r>
              <a:rPr lang="ru-RU" sz="1050" dirty="0"/>
              <a:t>        </a:t>
            </a:r>
            <a:r>
              <a:rPr lang="ru-RU" sz="1050" dirty="0" err="1"/>
              <a:t>res.json</a:t>
            </a:r>
            <a:r>
              <a:rPr lang="ru-RU" sz="1050" dirty="0"/>
              <a:t>(</a:t>
            </a:r>
            <a:r>
              <a:rPr lang="ru-RU" sz="1050" dirty="0" err="1"/>
              <a:t>order</a:t>
            </a:r>
            <a:r>
              <a:rPr lang="ru-RU" sz="1050" dirty="0"/>
              <a:t>);</a:t>
            </a:r>
          </a:p>
          <a:p>
            <a:r>
              <a:rPr lang="ru-RU" sz="1050" dirty="0"/>
              <a:t>    } </a:t>
            </a:r>
            <a:r>
              <a:rPr lang="ru-RU" sz="1050" dirty="0" err="1"/>
              <a:t>catch</a:t>
            </a:r>
            <a:r>
              <a:rPr lang="ru-RU" sz="1050" dirty="0"/>
              <a:t> (</a:t>
            </a:r>
            <a:r>
              <a:rPr lang="ru-RU" sz="1050" dirty="0" err="1"/>
              <a:t>error</a:t>
            </a:r>
            <a:r>
              <a:rPr lang="ru-RU" sz="1050" dirty="0"/>
              <a:t>) {</a:t>
            </a:r>
          </a:p>
          <a:p>
            <a:r>
              <a:rPr lang="ru-RU" sz="1050" dirty="0"/>
              <a:t>        </a:t>
            </a:r>
            <a:r>
              <a:rPr lang="ru-RU" sz="1050" dirty="0" err="1"/>
              <a:t>res.status</a:t>
            </a:r>
            <a:r>
              <a:rPr lang="ru-RU" sz="1050" dirty="0"/>
              <a:t>(500).</a:t>
            </a:r>
            <a:r>
              <a:rPr lang="ru-RU" sz="1050" dirty="0" err="1"/>
              <a:t>json</a:t>
            </a:r>
            <a:r>
              <a:rPr lang="ru-RU" sz="1050" dirty="0"/>
              <a:t>({ </a:t>
            </a:r>
            <a:r>
              <a:rPr lang="ru-RU" sz="1050" dirty="0" err="1"/>
              <a:t>error</a:t>
            </a:r>
            <a:r>
              <a:rPr lang="ru-RU" sz="1050" dirty="0"/>
              <a:t>: 'Server </a:t>
            </a:r>
            <a:r>
              <a:rPr lang="ru-RU" sz="1050" dirty="0" err="1"/>
              <a:t>error</a:t>
            </a:r>
            <a:r>
              <a:rPr lang="ru-RU" sz="1050" dirty="0"/>
              <a:t>' });</a:t>
            </a:r>
          </a:p>
          <a:p>
            <a:r>
              <a:rPr lang="ru-RU" sz="1050" dirty="0"/>
              <a:t>    }</a:t>
            </a:r>
          </a:p>
          <a:p>
            <a:r>
              <a:rPr lang="ru-RU" sz="1050" dirty="0"/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8670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4C0AD-3ECE-3996-2D47-4D8476DDD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C76236-732F-1653-DC17-7FEB79474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BOLA/IDOR </a:t>
            </a:r>
            <a:r>
              <a:rPr lang="ru-RU" dirty="0"/>
              <a:t>Атаки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7FF8736-240B-AB65-949D-308232DE8A1C}"/>
              </a:ext>
            </a:extLst>
          </p:cNvPr>
          <p:cNvSpPr txBox="1"/>
          <p:nvPr/>
        </p:nvSpPr>
        <p:spPr>
          <a:xfrm>
            <a:off x="803956" y="2065867"/>
            <a:ext cx="10131425" cy="6394058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r>
              <a:rPr lang="ru-RU" sz="1050" dirty="0"/>
              <a:t>// УЯЗВИМЫЙ КОД - отсутствует проверка владения</a:t>
            </a:r>
          </a:p>
          <a:p>
            <a:r>
              <a:rPr lang="ru-RU" sz="1050" dirty="0"/>
              <a:t>@</a:t>
            </a:r>
            <a:r>
              <a:rPr lang="en-US" sz="1050" dirty="0" err="1"/>
              <a:t>RestController</a:t>
            </a:r>
            <a:endParaRPr lang="en-US" sz="1050" dirty="0"/>
          </a:p>
          <a:p>
            <a:r>
              <a:rPr lang="en-US" sz="1050" dirty="0"/>
              <a:t>@RequestMapping("/api")</a:t>
            </a:r>
          </a:p>
          <a:p>
            <a:r>
              <a:rPr lang="en-US" sz="1050" dirty="0"/>
              <a:t>public class </a:t>
            </a:r>
            <a:r>
              <a:rPr lang="en-US" sz="1050" dirty="0" err="1"/>
              <a:t>VulnerableController</a:t>
            </a:r>
            <a:r>
              <a:rPr lang="en-US" sz="1050" dirty="0"/>
              <a:t> {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@Autowired</a:t>
            </a:r>
          </a:p>
          <a:p>
            <a:r>
              <a:rPr lang="en-US" sz="1050" dirty="0"/>
              <a:t>    private </a:t>
            </a:r>
            <a:r>
              <a:rPr lang="en-US" sz="1050" dirty="0" err="1"/>
              <a:t>UserRepository</a:t>
            </a:r>
            <a:r>
              <a:rPr lang="en-US" sz="1050" dirty="0"/>
              <a:t> </a:t>
            </a:r>
            <a:r>
              <a:rPr lang="en-US" sz="1050" dirty="0" err="1"/>
              <a:t>userRepository</a:t>
            </a:r>
            <a:r>
              <a:rPr lang="en-US" sz="1050" dirty="0"/>
              <a:t>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@Autowired</a:t>
            </a:r>
          </a:p>
          <a:p>
            <a:r>
              <a:rPr lang="en-US" sz="1050" dirty="0"/>
              <a:t>    private </a:t>
            </a:r>
            <a:r>
              <a:rPr lang="en-US" sz="1050" dirty="0" err="1"/>
              <a:t>DocumentRepository</a:t>
            </a:r>
            <a:r>
              <a:rPr lang="en-US" sz="1050" dirty="0"/>
              <a:t> </a:t>
            </a:r>
            <a:r>
              <a:rPr lang="en-US" sz="1050" dirty="0" err="1"/>
              <a:t>documentRepository</a:t>
            </a:r>
            <a:r>
              <a:rPr lang="en-US" sz="1050" dirty="0"/>
              <a:t>;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  // </a:t>
            </a:r>
            <a:r>
              <a:rPr lang="ru-RU" sz="1050" dirty="0"/>
              <a:t>УЯЗВИМЫЙ МЕТОД - можно получить любого пользователя</a:t>
            </a:r>
          </a:p>
          <a:p>
            <a:r>
              <a:rPr lang="ru-RU" sz="1050" dirty="0"/>
              <a:t>    @</a:t>
            </a:r>
            <a:r>
              <a:rPr lang="en-US" sz="1050" dirty="0" err="1"/>
              <a:t>GetMapping</a:t>
            </a:r>
            <a:r>
              <a:rPr lang="en-US" sz="1050" dirty="0"/>
              <a:t>("/users/{</a:t>
            </a:r>
            <a:r>
              <a:rPr lang="en-US" sz="1050" dirty="0" err="1"/>
              <a:t>userId</a:t>
            </a:r>
            <a:r>
              <a:rPr lang="en-US" sz="1050" dirty="0"/>
              <a:t>}")</a:t>
            </a:r>
          </a:p>
          <a:p>
            <a:r>
              <a:rPr lang="en-US" sz="1050" dirty="0"/>
              <a:t>    public </a:t>
            </a:r>
            <a:r>
              <a:rPr lang="en-US" sz="1050" dirty="0" err="1"/>
              <a:t>ResponseEntity</a:t>
            </a:r>
            <a:r>
              <a:rPr lang="en-US" sz="1050" dirty="0"/>
              <a:t>&lt;User&gt; </a:t>
            </a:r>
            <a:r>
              <a:rPr lang="en-US" sz="1050" dirty="0" err="1"/>
              <a:t>getUser</a:t>
            </a:r>
            <a:r>
              <a:rPr lang="en-US" sz="1050" dirty="0"/>
              <a:t>(@PathVariable Long </a:t>
            </a:r>
            <a:r>
              <a:rPr lang="en-US" sz="1050" dirty="0" err="1"/>
              <a:t>userId</a:t>
            </a:r>
            <a:r>
              <a:rPr lang="en-US" sz="1050" dirty="0"/>
              <a:t>) {</a:t>
            </a:r>
          </a:p>
          <a:p>
            <a:r>
              <a:rPr lang="en-US" sz="1050" dirty="0"/>
              <a:t>        // </a:t>
            </a:r>
            <a:r>
              <a:rPr lang="ru-RU" sz="1050" dirty="0"/>
              <a:t>КРИТИЧЕСКАЯ ОШИБКА: нет проверки, что </a:t>
            </a:r>
            <a:r>
              <a:rPr lang="en-US" sz="1050" dirty="0" err="1"/>
              <a:t>userId</a:t>
            </a:r>
            <a:r>
              <a:rPr lang="en-US" sz="1050" dirty="0"/>
              <a:t> == </a:t>
            </a:r>
            <a:r>
              <a:rPr lang="ru-RU" sz="1050" dirty="0"/>
              <a:t>текущий пользователь</a:t>
            </a:r>
          </a:p>
          <a:p>
            <a:r>
              <a:rPr lang="ru-RU" sz="1050" dirty="0"/>
              <a:t>        </a:t>
            </a:r>
            <a:r>
              <a:rPr lang="en-US" sz="1050" dirty="0"/>
              <a:t>Optional&lt;User&gt; user = </a:t>
            </a:r>
            <a:r>
              <a:rPr lang="en-US" sz="1050" dirty="0" err="1"/>
              <a:t>userRepository.findById</a:t>
            </a:r>
            <a:r>
              <a:rPr lang="en-US" sz="1050" dirty="0"/>
              <a:t>(</a:t>
            </a:r>
            <a:r>
              <a:rPr lang="en-US" sz="1050" dirty="0" err="1"/>
              <a:t>userId</a:t>
            </a:r>
            <a:r>
              <a:rPr lang="en-US" sz="1050" dirty="0"/>
              <a:t>);</a:t>
            </a:r>
          </a:p>
          <a:p>
            <a:r>
              <a:rPr lang="en-US" sz="1050" dirty="0"/>
              <a:t>        </a:t>
            </a:r>
          </a:p>
          <a:p>
            <a:r>
              <a:rPr lang="en-US" sz="1050" dirty="0"/>
              <a:t>        if (</a:t>
            </a:r>
            <a:r>
              <a:rPr lang="en-US" sz="1050" dirty="0" err="1"/>
              <a:t>user.isEmpty</a:t>
            </a:r>
            <a:r>
              <a:rPr lang="en-US" sz="1050" dirty="0"/>
              <a:t>()) {</a:t>
            </a:r>
          </a:p>
          <a:p>
            <a:r>
              <a:rPr lang="en-US" sz="1050" dirty="0"/>
              <a:t>            return </a:t>
            </a:r>
            <a:r>
              <a:rPr lang="en-US" sz="1050" dirty="0" err="1"/>
              <a:t>ResponseEntity.notFound</a:t>
            </a:r>
            <a:r>
              <a:rPr lang="en-US" sz="1050" dirty="0"/>
              <a:t>().build();</a:t>
            </a:r>
          </a:p>
          <a:p>
            <a:r>
              <a:rPr lang="en-US" sz="1050" dirty="0"/>
              <a:t>        }</a:t>
            </a:r>
          </a:p>
          <a:p>
            <a:r>
              <a:rPr lang="en-US" sz="1050" dirty="0"/>
              <a:t>        </a:t>
            </a:r>
          </a:p>
          <a:p>
            <a:r>
              <a:rPr lang="en-US" sz="1050" dirty="0"/>
              <a:t>        // </a:t>
            </a:r>
            <a:r>
              <a:rPr lang="ru-RU" sz="1050" dirty="0"/>
              <a:t>Утечка данных - возвращаем любого пользователя</a:t>
            </a:r>
          </a:p>
          <a:p>
            <a:r>
              <a:rPr lang="ru-RU" sz="1050" dirty="0"/>
              <a:t>        </a:t>
            </a:r>
            <a:r>
              <a:rPr lang="en-US" sz="1050" dirty="0"/>
              <a:t>return </a:t>
            </a:r>
            <a:r>
              <a:rPr lang="en-US" sz="1050" dirty="0" err="1"/>
              <a:t>ResponseEntity.ok</a:t>
            </a:r>
            <a:r>
              <a:rPr lang="en-US" sz="1050" dirty="0"/>
              <a:t>(</a:t>
            </a:r>
            <a:r>
              <a:rPr lang="en-US" sz="1050" dirty="0" err="1"/>
              <a:t>user.get</a:t>
            </a:r>
            <a:r>
              <a:rPr lang="en-US" sz="1050" dirty="0"/>
              <a:t>());</a:t>
            </a:r>
          </a:p>
          <a:p>
            <a:r>
              <a:rPr lang="en-US" sz="1050" dirty="0"/>
              <a:t>    }</a:t>
            </a:r>
          </a:p>
          <a:p>
            <a:r>
              <a:rPr lang="en-US" sz="1050" dirty="0"/>
              <a:t>    </a:t>
            </a:r>
          </a:p>
          <a:p>
            <a:r>
              <a:rPr lang="en-US" sz="1050" dirty="0"/>
              <a:t>  </a:t>
            </a:r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endParaRPr lang="ru-RU" sz="1050" dirty="0"/>
          </a:p>
          <a:p>
            <a:r>
              <a:rPr lang="en-US" sz="1050" dirty="0"/>
              <a:t>  // </a:t>
            </a:r>
            <a:r>
              <a:rPr lang="ru-RU" sz="1050" dirty="0"/>
              <a:t>УЯЗВИМЫЙ МЕТОД для документов</a:t>
            </a:r>
          </a:p>
          <a:p>
            <a:r>
              <a:rPr lang="ru-RU" sz="1050" dirty="0"/>
              <a:t>    @</a:t>
            </a:r>
            <a:r>
              <a:rPr lang="en-US" sz="1050" dirty="0" err="1"/>
              <a:t>GetMapping</a:t>
            </a:r>
            <a:r>
              <a:rPr lang="en-US" sz="1050" dirty="0"/>
              <a:t>("/documents/{</a:t>
            </a:r>
            <a:r>
              <a:rPr lang="en-US" sz="1050" dirty="0" err="1"/>
              <a:t>docId</a:t>
            </a:r>
            <a:r>
              <a:rPr lang="en-US" sz="1050" dirty="0"/>
              <a:t>}")</a:t>
            </a:r>
          </a:p>
          <a:p>
            <a:r>
              <a:rPr lang="en-US" sz="1050" dirty="0"/>
              <a:t>    public </a:t>
            </a:r>
            <a:r>
              <a:rPr lang="en-US" sz="1050" dirty="0" err="1"/>
              <a:t>ResponseEntity</a:t>
            </a:r>
            <a:r>
              <a:rPr lang="en-US" sz="1050" dirty="0"/>
              <a:t>&lt;Document&gt; </a:t>
            </a:r>
            <a:r>
              <a:rPr lang="en-US" sz="1050" dirty="0" err="1"/>
              <a:t>getDocument</a:t>
            </a:r>
            <a:r>
              <a:rPr lang="en-US" sz="1050" dirty="0"/>
              <a:t>(@PathVariable Long </a:t>
            </a:r>
            <a:r>
              <a:rPr lang="en-US" sz="1050" dirty="0" err="1"/>
              <a:t>docId</a:t>
            </a:r>
            <a:r>
              <a:rPr lang="en-US" sz="1050" dirty="0"/>
              <a:t>) {</a:t>
            </a:r>
          </a:p>
          <a:p>
            <a:r>
              <a:rPr lang="en-US" sz="1050" dirty="0"/>
              <a:t>       </a:t>
            </a:r>
            <a:endParaRPr lang="ru-RU" sz="1050" dirty="0"/>
          </a:p>
          <a:p>
            <a:endParaRPr lang="ru-RU" sz="1050" dirty="0"/>
          </a:p>
          <a:p>
            <a:r>
              <a:rPr lang="en-US" sz="1050" dirty="0"/>
              <a:t> // </a:t>
            </a:r>
            <a:r>
              <a:rPr lang="ru-RU" sz="1050" dirty="0"/>
              <a:t>ОШИБКА: ищем документ только по </a:t>
            </a:r>
            <a:r>
              <a:rPr lang="en-US" sz="1050" dirty="0"/>
              <a:t>ID</a:t>
            </a:r>
          </a:p>
          <a:p>
            <a:r>
              <a:rPr lang="en-US" sz="1050" dirty="0"/>
              <a:t>        Optional&lt;Document&gt; document = </a:t>
            </a:r>
            <a:r>
              <a:rPr lang="en-US" sz="1050" dirty="0" err="1"/>
              <a:t>documentRepository.findById</a:t>
            </a:r>
            <a:r>
              <a:rPr lang="en-US" sz="1050" dirty="0"/>
              <a:t>(</a:t>
            </a:r>
            <a:r>
              <a:rPr lang="en-US" sz="1050" dirty="0" err="1"/>
              <a:t>docId</a:t>
            </a:r>
            <a:r>
              <a:rPr lang="en-US" sz="1050" dirty="0"/>
              <a:t>);</a:t>
            </a:r>
          </a:p>
          <a:p>
            <a:r>
              <a:rPr lang="en-US" sz="1050" dirty="0"/>
              <a:t>        </a:t>
            </a:r>
          </a:p>
          <a:p>
            <a:r>
              <a:rPr lang="en-US" sz="1050" dirty="0"/>
              <a:t>        if (</a:t>
            </a:r>
            <a:r>
              <a:rPr lang="en-US" sz="1050" dirty="0" err="1"/>
              <a:t>document.isEmpty</a:t>
            </a:r>
            <a:r>
              <a:rPr lang="en-US" sz="1050" dirty="0"/>
              <a:t>()) {</a:t>
            </a:r>
          </a:p>
          <a:p>
            <a:r>
              <a:rPr lang="en-US" sz="1050" dirty="0"/>
              <a:t>            return </a:t>
            </a:r>
            <a:r>
              <a:rPr lang="en-US" sz="1050" dirty="0" err="1"/>
              <a:t>ResponseEntity.notFound</a:t>
            </a:r>
            <a:r>
              <a:rPr lang="en-US" sz="1050" dirty="0"/>
              <a:t>().build();</a:t>
            </a:r>
          </a:p>
          <a:p>
            <a:r>
              <a:rPr lang="en-US" sz="1050" dirty="0"/>
              <a:t>        }</a:t>
            </a:r>
          </a:p>
          <a:p>
            <a:r>
              <a:rPr lang="en-US" sz="1050" dirty="0"/>
              <a:t>        </a:t>
            </a:r>
          </a:p>
          <a:p>
            <a:r>
              <a:rPr lang="en-US" sz="1050" dirty="0"/>
              <a:t>        // IDOR: </a:t>
            </a:r>
            <a:r>
              <a:rPr lang="ru-RU" sz="1050" dirty="0"/>
              <a:t>возвращаем документ без проверки владельца</a:t>
            </a:r>
          </a:p>
          <a:p>
            <a:r>
              <a:rPr lang="ru-RU" sz="1050" dirty="0"/>
              <a:t>        </a:t>
            </a:r>
            <a:r>
              <a:rPr lang="en-US" sz="1050" dirty="0"/>
              <a:t>return </a:t>
            </a:r>
            <a:r>
              <a:rPr lang="en-US" sz="1050" dirty="0" err="1"/>
              <a:t>ResponseEntity.ok</a:t>
            </a:r>
            <a:r>
              <a:rPr lang="en-US" sz="1050" dirty="0"/>
              <a:t>(</a:t>
            </a:r>
            <a:r>
              <a:rPr lang="en-US" sz="1050" dirty="0" err="1"/>
              <a:t>document.get</a:t>
            </a:r>
            <a:r>
              <a:rPr lang="en-US" sz="1050" dirty="0"/>
              <a:t>());</a:t>
            </a:r>
          </a:p>
          <a:p>
            <a:r>
              <a:rPr lang="en-US" sz="1050" dirty="0"/>
              <a:t>    }</a:t>
            </a:r>
          </a:p>
          <a:p>
            <a:r>
              <a:rPr lang="en-US" sz="1050" dirty="0"/>
              <a:t>}</a:t>
            </a:r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37052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E8F05-98B8-F03A-75F3-7F0939B668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A918A0-64DF-09A1-82A7-4F5E371B3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90550"/>
            <a:ext cx="10131425" cy="1456267"/>
          </a:xfrm>
        </p:spPr>
        <p:txBody>
          <a:bodyPr/>
          <a:lstStyle/>
          <a:p>
            <a:r>
              <a:rPr lang="en-US" dirty="0"/>
              <a:t>Broken </a:t>
            </a:r>
            <a:br>
              <a:rPr lang="ru-RU" dirty="0"/>
            </a:br>
            <a:r>
              <a:rPr lang="en-US" dirty="0"/>
              <a:t>Authentication</a:t>
            </a: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69FE075-8065-D8FC-BE22-792E813D9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944" y="0"/>
            <a:ext cx="8794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9654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Небесная</Template>
  <TotalTime>242</TotalTime>
  <Words>2406</Words>
  <Application>Microsoft Office PowerPoint</Application>
  <PresentationFormat>Широкоэкранный</PresentationFormat>
  <Paragraphs>618</Paragraphs>
  <Slides>23</Slides>
  <Notes>23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quote-cjk-patch</vt:lpstr>
      <vt:lpstr>Небесная</vt:lpstr>
      <vt:lpstr>Безопасность API и клиентских компонентов</vt:lpstr>
      <vt:lpstr>План лекции</vt:lpstr>
      <vt:lpstr>Эволюция веб-архитектуры</vt:lpstr>
      <vt:lpstr>OWASP API Security Top 10 2023</vt:lpstr>
      <vt:lpstr>BOLA/IDOR Атаки</vt:lpstr>
      <vt:lpstr>BOLA/IDOR Атаки</vt:lpstr>
      <vt:lpstr>BOLA/IDOR Атаки</vt:lpstr>
      <vt:lpstr>BOLA/IDOR Атаки</vt:lpstr>
      <vt:lpstr>Broken  Authentication</vt:lpstr>
      <vt:lpstr>Broken Authentication</vt:lpstr>
      <vt:lpstr>Mass Assignment</vt:lpstr>
      <vt:lpstr>API Gateway как защита</vt:lpstr>
      <vt:lpstr>OpenAPI как контракт безопасности</vt:lpstr>
      <vt:lpstr>Защита REST vs gRPC</vt:lpstr>
      <vt:lpstr>Клиентские угрозы</vt:lpstr>
      <vt:lpstr>XSS Атаки</vt:lpstr>
      <vt:lpstr>Защита от XSS</vt:lpstr>
      <vt:lpstr>CSRF Атаки</vt:lpstr>
      <vt:lpstr>Сводная таблица защиты от CSRF</vt:lpstr>
      <vt:lpstr>Безопасное хранение на клиенте</vt:lpstr>
      <vt:lpstr>Зависимости и SCA</vt:lpstr>
      <vt:lpstr>Интеграция безопасности</vt:lpstr>
      <vt:lpstr>CORS безопасность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Татьяна Маркина</dc:creator>
  <cp:lastModifiedBy>Татьяна Маркина</cp:lastModifiedBy>
  <cp:revision>25</cp:revision>
  <dcterms:created xsi:type="dcterms:W3CDTF">2025-09-10T15:27:31Z</dcterms:created>
  <dcterms:modified xsi:type="dcterms:W3CDTF">2025-11-12T12:24:16Z</dcterms:modified>
</cp:coreProperties>
</file>